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theme/themeOverride3.xml" ContentType="application/vnd.openxmlformats-officedocument.themeOverride+xml"/>
  <Override PartName="/ppt/notesSlides/notesSlide4.xml" ContentType="application/vnd.openxmlformats-officedocument.presentationml.notesSlide+xml"/>
  <Override PartName="/ppt/theme/themeOverride4.xml" ContentType="application/vnd.openxmlformats-officedocument.themeOverride+xml"/>
  <Override PartName="/ppt/notesSlides/notesSlide5.xml" ContentType="application/vnd.openxmlformats-officedocument.presentationml.notesSlide+xml"/>
  <Override PartName="/ppt/theme/themeOverride5.xml" ContentType="application/vnd.openxmlformats-officedocument.themeOverride+xml"/>
  <Override PartName="/ppt/notesSlides/notesSlide6.xml" ContentType="application/vnd.openxmlformats-officedocument.presentationml.notesSlide+xml"/>
  <Override PartName="/ppt/theme/themeOverride6.xml" ContentType="application/vnd.openxmlformats-officedocument.themeOverride+xml"/>
  <Override PartName="/ppt/notesSlides/notesSlide7.xml" ContentType="application/vnd.openxmlformats-officedocument.presentationml.notesSlide+xml"/>
  <Override PartName="/ppt/theme/themeOverride7.xml" ContentType="application/vnd.openxmlformats-officedocument.themeOverride+xml"/>
  <Override PartName="/ppt/notesSlides/notesSlide8.xml" ContentType="application/vnd.openxmlformats-officedocument.presentationml.notesSlide+xml"/>
  <Override PartName="/ppt/theme/themeOverride8.xml" ContentType="application/vnd.openxmlformats-officedocument.themeOverride+xml"/>
  <Override PartName="/ppt/notesSlides/notesSlide9.xml" ContentType="application/vnd.openxmlformats-officedocument.presentationml.notesSlide+xml"/>
  <Override PartName="/ppt/theme/themeOverride9.xml" ContentType="application/vnd.openxmlformats-officedocument.themeOverride+xml"/>
  <Override PartName="/ppt/notesSlides/notesSlide10.xml" ContentType="application/vnd.openxmlformats-officedocument.presentationml.notesSlide+xml"/>
  <Override PartName="/ppt/theme/themeOverride10.xml" ContentType="application/vnd.openxmlformats-officedocument.themeOverride+xml"/>
  <Override PartName="/ppt/notesSlides/notesSlide11.xml" ContentType="application/vnd.openxmlformats-officedocument.presentationml.notesSlide+xml"/>
  <Override PartName="/ppt/theme/themeOverride11.xml" ContentType="application/vnd.openxmlformats-officedocument.themeOverride+xml"/>
  <Override PartName="/ppt/notesSlides/notesSlide12.xml" ContentType="application/vnd.openxmlformats-officedocument.presentationml.notesSlide+xml"/>
  <Override PartName="/ppt/theme/themeOverride12.xml" ContentType="application/vnd.openxmlformats-officedocument.themeOverride+xml"/>
  <Override PartName="/ppt/notesSlides/notesSlide13.xml" ContentType="application/vnd.openxmlformats-officedocument.presentationml.notesSlide+xml"/>
  <Override PartName="/ppt/theme/themeOverride13.xml" ContentType="application/vnd.openxmlformats-officedocument.themeOverride+xml"/>
  <Override PartName="/ppt/notesSlides/notesSlide14.xml" ContentType="application/vnd.openxmlformats-officedocument.presentationml.notesSlide+xml"/>
  <Override PartName="/ppt/theme/themeOverride14.xml" ContentType="application/vnd.openxmlformats-officedocument.themeOverride+xml"/>
  <Override PartName="/ppt/notesSlides/notesSlide15.xml" ContentType="application/vnd.openxmlformats-officedocument.presentationml.notesSlide+xml"/>
  <Override PartName="/ppt/theme/themeOverride15.xml" ContentType="application/vnd.openxmlformats-officedocument.themeOverride+xml"/>
  <Override PartName="/ppt/notesSlides/notesSlide16.xml" ContentType="application/vnd.openxmlformats-officedocument.presentationml.notesSlide+xml"/>
  <Override PartName="/ppt/theme/themeOverride16.xml" ContentType="application/vnd.openxmlformats-officedocument.themeOverride+xml"/>
  <Override PartName="/ppt/notesSlides/notesSlide17.xml" ContentType="application/vnd.openxmlformats-officedocument.presentationml.notesSlide+xml"/>
  <Override PartName="/ppt/theme/themeOverride17.xml" ContentType="application/vnd.openxmlformats-officedocument.themeOverride+xml"/>
  <Override PartName="/ppt/notesSlides/notesSlide18.xml" ContentType="application/vnd.openxmlformats-officedocument.presentationml.notesSlide+xml"/>
  <Override PartName="/ppt/theme/themeOverride18.xml" ContentType="application/vnd.openxmlformats-officedocument.themeOverride+xml"/>
  <Override PartName="/ppt/notesSlides/notesSlide19.xml" ContentType="application/vnd.openxmlformats-officedocument.presentationml.notesSlide+xml"/>
  <Override PartName="/ppt/theme/themeOverride19.xml" ContentType="application/vnd.openxmlformats-officedocument.themeOverride+xml"/>
  <Override PartName="/ppt/notesSlides/notesSlide20.xml" ContentType="application/vnd.openxmlformats-officedocument.presentationml.notesSlide+xml"/>
  <Override PartName="/ppt/theme/themeOverride20.xml" ContentType="application/vnd.openxmlformats-officedocument.themeOverride+xml"/>
  <Override PartName="/ppt/notesSlides/notesSlide21.xml" ContentType="application/vnd.openxmlformats-officedocument.presentationml.notesSlide+xml"/>
  <Override PartName="/ppt/theme/themeOverride21.xml" ContentType="application/vnd.openxmlformats-officedocument.themeOverride+xml"/>
  <Override PartName="/ppt/notesSlides/notesSlide22.xml" ContentType="application/vnd.openxmlformats-officedocument.presentationml.notesSlide+xml"/>
  <Override PartName="/ppt/theme/themeOverride22.xml" ContentType="application/vnd.openxmlformats-officedocument.themeOverride+xml"/>
  <Override PartName="/ppt/notesSlides/notesSlide23.xml" ContentType="application/vnd.openxmlformats-officedocument.presentationml.notesSlide+xml"/>
  <Override PartName="/ppt/theme/themeOverride23.xml" ContentType="application/vnd.openxmlformats-officedocument.themeOverr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6"/>
  </p:notesMasterIdLst>
  <p:sldIdLst>
    <p:sldId id="256" r:id="rId2"/>
    <p:sldId id="257" r:id="rId3"/>
    <p:sldId id="258" r:id="rId4"/>
    <p:sldId id="259" r:id="rId5"/>
    <p:sldId id="272" r:id="rId6"/>
    <p:sldId id="273" r:id="rId7"/>
    <p:sldId id="260" r:id="rId8"/>
    <p:sldId id="261" r:id="rId9"/>
    <p:sldId id="262" r:id="rId10"/>
    <p:sldId id="274" r:id="rId11"/>
    <p:sldId id="275" r:id="rId12"/>
    <p:sldId id="276" r:id="rId13"/>
    <p:sldId id="263" r:id="rId14"/>
    <p:sldId id="264" r:id="rId15"/>
    <p:sldId id="277" r:id="rId16"/>
    <p:sldId id="270" r:id="rId17"/>
    <p:sldId id="278" r:id="rId18"/>
    <p:sldId id="269" r:id="rId19"/>
    <p:sldId id="267" r:id="rId20"/>
    <p:sldId id="268" r:id="rId21"/>
    <p:sldId id="265" r:id="rId22"/>
    <p:sldId id="280" r:id="rId23"/>
    <p:sldId id="279" r:id="rId24"/>
    <p:sldId id="266"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34" autoAdjust="0"/>
    <p:restoredTop sz="85593" autoAdjust="0"/>
  </p:normalViewPr>
  <p:slideViewPr>
    <p:cSldViewPr snapToGrid="0">
      <p:cViewPr>
        <p:scale>
          <a:sx n="75" d="100"/>
          <a:sy n="75" d="100"/>
        </p:scale>
        <p:origin x="1968" y="50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391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BA62B6-BCD8-4D26-96BF-F224FE87AF81}" type="datetimeFigureOut">
              <a:rPr lang="en-US" smtClean="0"/>
              <a:t>10/15/2025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90BB2B-D704-4656-9536-433024DAAF67}" type="slidenum">
              <a:rPr lang="en-US" smtClean="0"/>
              <a:t>‹#›</a:t>
            </a:fld>
            <a:endParaRPr lang="en-US"/>
          </a:p>
        </p:txBody>
      </p:sp>
    </p:spTree>
    <p:extLst>
      <p:ext uri="{BB962C8B-B14F-4D97-AF65-F5344CB8AC3E}">
        <p14:creationId xmlns:p14="http://schemas.microsoft.com/office/powerpoint/2010/main" val="29725536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folks, my name is Leandro </a:t>
            </a:r>
            <a:r>
              <a:rPr lang="en-US" dirty="0" err="1"/>
              <a:t>Iglezias</a:t>
            </a:r>
            <a:r>
              <a:rPr lang="en-US" dirty="0"/>
              <a:t> and today I will talk about Java twenty five. More</a:t>
            </a:r>
            <a:r>
              <a:rPr lang="en-US" sz="1200" b="0" i="0" kern="1200" dirty="0">
                <a:solidFill>
                  <a:schemeClr val="tx1"/>
                </a:solidFill>
                <a:effectLst/>
                <a:latin typeface="+mn-lt"/>
                <a:ea typeface="+mn-ea"/>
                <a:cs typeface="+mn-cs"/>
              </a:rPr>
              <a:t> specifically the new features. Let´s get start</a:t>
            </a:r>
          </a:p>
          <a:p>
            <a:endParaRPr lang="en-US" dirty="0"/>
          </a:p>
          <a:p>
            <a:endParaRPr lang="en-US" dirty="0"/>
          </a:p>
        </p:txBody>
      </p:sp>
      <p:sp>
        <p:nvSpPr>
          <p:cNvPr id="4" name="Slide Number Placeholder 3"/>
          <p:cNvSpPr>
            <a:spLocks noGrp="1"/>
          </p:cNvSpPr>
          <p:nvPr>
            <p:ph type="sldNum" sz="quarter" idx="5"/>
          </p:nvPr>
        </p:nvSpPr>
        <p:spPr/>
        <p:txBody>
          <a:bodyPr/>
          <a:lstStyle/>
          <a:p>
            <a:fld id="{7490BB2B-D704-4656-9536-433024DAAF67}" type="slidenum">
              <a:rPr lang="en-US" smtClean="0"/>
              <a:t>1</a:t>
            </a:fld>
            <a:endParaRPr lang="en-US"/>
          </a:p>
        </p:txBody>
      </p:sp>
    </p:spTree>
    <p:extLst>
      <p:ext uri="{BB962C8B-B14F-4D97-AF65-F5344CB8AC3E}">
        <p14:creationId xmlns:p14="http://schemas.microsoft.com/office/powerpoint/2010/main" val="3523704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example in Java twenty on shows how many imports are need to do a simple </a:t>
            </a:r>
            <a:r>
              <a:rPr lang="en-US" b="0" i="0" dirty="0">
                <a:solidFill>
                  <a:srgbClr val="000000"/>
                </a:solidFill>
                <a:effectLst/>
                <a:latin typeface="DejaVu Sans"/>
              </a:rPr>
              <a:t>converts an array of strings into a map from capital letters to strings, almost half of code is imports.</a:t>
            </a:r>
          </a:p>
          <a:p>
            <a:r>
              <a:rPr lang="en-US" dirty="0"/>
              <a:t>In java twenty five we just import module </a:t>
            </a:r>
            <a:r>
              <a:rPr lang="en-US" dirty="0" err="1"/>
              <a:t>java.base</a:t>
            </a:r>
            <a:r>
              <a:rPr lang="en-US" dirty="0"/>
              <a:t> and this useful structures are available.</a:t>
            </a:r>
          </a:p>
          <a:p>
            <a:endParaRPr lang="en-US" dirty="0"/>
          </a:p>
        </p:txBody>
      </p:sp>
      <p:sp>
        <p:nvSpPr>
          <p:cNvPr id="4" name="Slide Number Placeholder 3"/>
          <p:cNvSpPr>
            <a:spLocks noGrp="1"/>
          </p:cNvSpPr>
          <p:nvPr>
            <p:ph type="sldNum" sz="quarter" idx="5"/>
          </p:nvPr>
        </p:nvSpPr>
        <p:spPr/>
        <p:txBody>
          <a:bodyPr/>
          <a:lstStyle/>
          <a:p>
            <a:fld id="{7490BB2B-D704-4656-9536-433024DAAF67}" type="slidenum">
              <a:rPr lang="en-US" smtClean="0"/>
              <a:t>10</a:t>
            </a:fld>
            <a:endParaRPr lang="en-US"/>
          </a:p>
        </p:txBody>
      </p:sp>
    </p:spTree>
    <p:extLst>
      <p:ext uri="{BB962C8B-B14F-4D97-AF65-F5344CB8AC3E}">
        <p14:creationId xmlns:p14="http://schemas.microsoft.com/office/powerpoint/2010/main" val="2774937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a:t>
            </a:r>
            <a:r>
              <a:rPr lang="en-US" b="0" i="0" dirty="0">
                <a:solidFill>
                  <a:srgbClr val="000000"/>
                </a:solidFill>
                <a:effectLst/>
                <a:latin typeface="DejaVu Sans"/>
              </a:rPr>
              <a:t>classes and interfaces such as </a:t>
            </a:r>
            <a:r>
              <a:rPr lang="en-US" dirty="0"/>
              <a:t>List</a:t>
            </a:r>
            <a:r>
              <a:rPr lang="en-US" b="0" i="0" dirty="0">
                <a:solidFill>
                  <a:srgbClr val="000000"/>
                </a:solidFill>
                <a:effectLst/>
                <a:latin typeface="DejaVu Sans"/>
              </a:rPr>
              <a:t>, </a:t>
            </a:r>
            <a:r>
              <a:rPr lang="en-US" dirty="0"/>
              <a:t>Map</a:t>
            </a:r>
            <a:r>
              <a:rPr lang="en-US" b="0" i="0" dirty="0">
                <a:solidFill>
                  <a:srgbClr val="000000"/>
                </a:solidFill>
                <a:effectLst/>
                <a:latin typeface="DejaVu Sans"/>
              </a:rPr>
              <a:t>, </a:t>
            </a:r>
            <a:r>
              <a:rPr lang="en-US" dirty="0"/>
              <a:t>Stream</a:t>
            </a:r>
            <a:r>
              <a:rPr lang="en-US" b="0" i="0" dirty="0">
                <a:solidFill>
                  <a:srgbClr val="000000"/>
                </a:solidFill>
                <a:effectLst/>
                <a:latin typeface="DejaVu Sans"/>
              </a:rPr>
              <a:t>, and </a:t>
            </a:r>
            <a:r>
              <a:rPr lang="en-US" dirty="0"/>
              <a:t>Path </a:t>
            </a:r>
            <a:r>
              <a:rPr lang="en-US" b="0" i="0" dirty="0">
                <a:solidFill>
                  <a:srgbClr val="000000"/>
                </a:solidFill>
                <a:effectLst/>
                <a:latin typeface="DejaVu Sans"/>
              </a:rPr>
              <a:t>are automatically imported</a:t>
            </a:r>
            <a:endParaRPr lang="en-US" dirty="0"/>
          </a:p>
          <a:p>
            <a:endParaRPr lang="en-US" dirty="0"/>
          </a:p>
          <a:p>
            <a:r>
              <a:rPr lang="en-US" b="1" dirty="0"/>
              <a:t>So with this Jep we have</a:t>
            </a:r>
          </a:p>
          <a:p>
            <a:r>
              <a:rPr lang="en-US" b="1" dirty="0"/>
              <a:t>Reduced Boilerplate:</a:t>
            </a:r>
            <a:r>
              <a:rPr lang="en-US" dirty="0"/>
              <a:t> Significantly cleans up the top of Java source files by replacing multiple import statements with a single, concise import module declaration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Improved Readability: </a:t>
            </a:r>
            <a:r>
              <a:rPr lang="en-US" dirty="0"/>
              <a:t>A single import module statement clearly indicates the intent to use a broad range of functionalities provided by a specific module.</a:t>
            </a:r>
            <a:endParaRPr lang="en-US" b="1" dirty="0"/>
          </a:p>
        </p:txBody>
      </p:sp>
      <p:sp>
        <p:nvSpPr>
          <p:cNvPr id="4" name="Slide Number Placeholder 3"/>
          <p:cNvSpPr>
            <a:spLocks noGrp="1"/>
          </p:cNvSpPr>
          <p:nvPr>
            <p:ph type="sldNum" sz="quarter" idx="5"/>
          </p:nvPr>
        </p:nvSpPr>
        <p:spPr/>
        <p:txBody>
          <a:bodyPr/>
          <a:lstStyle/>
          <a:p>
            <a:fld id="{7490BB2B-D704-4656-9536-433024DAAF67}" type="slidenum">
              <a:rPr lang="en-US" smtClean="0"/>
              <a:t>11</a:t>
            </a:fld>
            <a:endParaRPr lang="en-US"/>
          </a:p>
        </p:txBody>
      </p:sp>
    </p:spTree>
    <p:extLst>
      <p:ext uri="{BB962C8B-B14F-4D97-AF65-F5344CB8AC3E}">
        <p14:creationId xmlns:p14="http://schemas.microsoft.com/office/powerpoint/2010/main" val="2609947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feature is Compact Sources Files and Instance Main Methods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one reduces the </a:t>
            </a:r>
            <a:r>
              <a:rPr lang="en-US" b="1" dirty="0"/>
              <a:t>boilerplate code</a:t>
            </a:r>
            <a:r>
              <a:rPr lang="en-US" dirty="0"/>
              <a:t> required for simple Java programs.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omit the class declaration entirely.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java compiler automatically generates an implicitly declared class named after the source file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top-level methods and fields we write become members of this compiler-generated class. The compiler also automatically adds a default, zero-argument constructor.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DejaVu Sans"/>
              </a:rPr>
              <a:t>Must have a main method, if it does not, a compile-time error is reported.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Compact source files automatically access all public classes and interfaces from the </a:t>
            </a:r>
            <a:r>
              <a:rPr lang="en-US" dirty="0" err="1"/>
              <a:t>java.base</a:t>
            </a:r>
            <a:r>
              <a:rPr lang="en-US" dirty="0"/>
              <a:t> module, like List, Map, </a:t>
            </a:r>
            <a:r>
              <a:rPr lang="en-US" dirty="0" err="1"/>
              <a:t>LocalDate</a:t>
            </a:r>
            <a:r>
              <a:rPr lang="en-US" dirty="0"/>
              <a:t>. without needing import statement.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example we have a new utility class java.lang.IO, which provides simpler console I/O methods like </a:t>
            </a:r>
            <a:r>
              <a:rPr lang="en-US" dirty="0" err="1"/>
              <a:t>println</a:t>
            </a:r>
            <a:r>
              <a:rPr lang="en-US" dirty="0"/>
              <a:t> and </a:t>
            </a:r>
            <a:r>
              <a:rPr lang="en-US" dirty="0" err="1"/>
              <a:t>readln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490BB2B-D704-4656-9536-433024DAAF67}" type="slidenum">
              <a:rPr lang="en-US" smtClean="0"/>
              <a:t>12</a:t>
            </a:fld>
            <a:endParaRPr lang="en-US"/>
          </a:p>
        </p:txBody>
      </p:sp>
    </p:spTree>
    <p:extLst>
      <p:ext uri="{BB962C8B-B14F-4D97-AF65-F5344CB8AC3E}">
        <p14:creationId xmlns:p14="http://schemas.microsoft.com/office/powerpoint/2010/main" val="3974931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DejaVu Sans"/>
              </a:rPr>
              <a:t>If compact source file, We eliminate the need to declare a class around the main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DejaVu Sans"/>
              </a:rPr>
              <a:t>Now we will eliminate public static and String </a:t>
            </a:r>
            <a:r>
              <a:rPr lang="en-US" b="0" i="0" dirty="0" err="1">
                <a:solidFill>
                  <a:srgbClr val="000000"/>
                </a:solidFill>
                <a:effectLst/>
                <a:latin typeface="DejaVu Sans"/>
              </a:rPr>
              <a:t>args</a:t>
            </a:r>
            <a:endParaRPr lang="en-US" b="0" i="0" dirty="0">
              <a:solidFill>
                <a:srgbClr val="000000"/>
              </a:solidFill>
              <a:effectLst/>
              <a:latin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00000"/>
              </a:solidFill>
              <a:effectLst/>
              <a:latin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DejaVu Sans"/>
              </a:rPr>
              <a:t>Java launcher now recognize simples non-static main methods: void main()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the launcher finds an instance main method, it </a:t>
            </a:r>
            <a:r>
              <a:rPr lang="en-US" b="1" dirty="0"/>
              <a:t>automatically creates an instance</a:t>
            </a:r>
            <a:r>
              <a:rPr lang="en-US" dirty="0"/>
              <a:t> of the implicitly class and then calls the main method on that instance.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method main does not need to be public and static</a:t>
            </a:r>
            <a:endParaRPr lang="en-US" b="0" i="0" dirty="0">
              <a:solidFill>
                <a:srgbClr val="000000"/>
              </a:solidFill>
              <a:effectLst/>
              <a:latin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00000"/>
              </a:solidFill>
              <a:effectLst/>
              <a:latin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DejaVu Sans"/>
              </a:rPr>
              <a:t>This changes allow the beginners to write simple programs immediately without learn concepts like access modifiers, static method and array parameters, this way the smooth on-ramp to Java programming</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490BB2B-D704-4656-9536-433024DAAF67}" type="slidenum">
              <a:rPr lang="en-US" smtClean="0"/>
              <a:t>13</a:t>
            </a:fld>
            <a:endParaRPr lang="en-US"/>
          </a:p>
        </p:txBody>
      </p:sp>
    </p:spTree>
    <p:extLst>
      <p:ext uri="{BB962C8B-B14F-4D97-AF65-F5344CB8AC3E}">
        <p14:creationId xmlns:p14="http://schemas.microsoft.com/office/powerpoint/2010/main" val="2616914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JEP removes a long-standing, rigid restriction in Java constructors: the requirement that an explicit call to a superclass constructor (super(...)) or another constructor in the same class (this(...)) </a:t>
            </a:r>
            <a:r>
              <a:rPr lang="en-US" b="1" dirty="0"/>
              <a:t>must be the very first statement</a:t>
            </a:r>
            <a:r>
              <a:rPr lang="en-US" dirty="0"/>
              <a:t> in the constructor body.</a:t>
            </a:r>
          </a:p>
          <a:p>
            <a:endParaRPr lang="en-US" dirty="0"/>
          </a:p>
          <a:p>
            <a:r>
              <a:rPr lang="en-US" dirty="0"/>
              <a:t>You can now validate parameters, compute values, prepare data before the object initialization logic starts</a:t>
            </a:r>
          </a:p>
          <a:p>
            <a:r>
              <a:rPr lang="en-US" dirty="0"/>
              <a:t>Its good to validate input parameters immediately and throw an exception before the superclass constructor is ever called, saving resources and guaranteeing integrity</a:t>
            </a:r>
          </a:p>
          <a:p>
            <a:endParaRPr lang="en-US" dirty="0"/>
          </a:p>
          <a:p>
            <a:r>
              <a:rPr lang="en-US" dirty="0"/>
              <a:t>BUT</a:t>
            </a:r>
          </a:p>
          <a:p>
            <a:r>
              <a:rPr lang="en-US" dirty="0"/>
              <a:t> </a:t>
            </a:r>
          </a:p>
          <a:p>
            <a:endParaRPr lang="en-US" dirty="0"/>
          </a:p>
        </p:txBody>
      </p:sp>
      <p:sp>
        <p:nvSpPr>
          <p:cNvPr id="4" name="Slide Number Placeholder 3"/>
          <p:cNvSpPr>
            <a:spLocks noGrp="1"/>
          </p:cNvSpPr>
          <p:nvPr>
            <p:ph type="sldNum" sz="quarter" idx="5"/>
          </p:nvPr>
        </p:nvSpPr>
        <p:spPr/>
        <p:txBody>
          <a:bodyPr/>
          <a:lstStyle/>
          <a:p>
            <a:fld id="{7490BB2B-D704-4656-9536-433024DAAF67}" type="slidenum">
              <a:rPr lang="en-US" smtClean="0"/>
              <a:t>14</a:t>
            </a:fld>
            <a:endParaRPr lang="en-US"/>
          </a:p>
        </p:txBody>
      </p:sp>
    </p:spTree>
    <p:extLst>
      <p:ext uri="{BB962C8B-B14F-4D97-AF65-F5344CB8AC3E}">
        <p14:creationId xmlns:p14="http://schemas.microsoft.com/office/powerpoint/2010/main" val="3050349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this is not a madhouse; we have some rules to follow.</a:t>
            </a:r>
          </a:p>
          <a:p>
            <a:endParaRPr lang="en-US" dirty="0"/>
          </a:p>
          <a:p>
            <a:r>
              <a:rPr lang="en-US" dirty="0"/>
              <a:t>To explain how it works, the constructor is divided into 2 phases: Prologue is the code before the explicit this or super, and the Epilogue is the code after the explicit this or super.</a:t>
            </a:r>
          </a:p>
          <a:p>
            <a:endParaRPr lang="en-US" dirty="0"/>
          </a:p>
          <a:p>
            <a:r>
              <a:rPr lang="en-US" dirty="0"/>
              <a:t>The golden rule is we can’t use this, read fields, or call instance methods in the prologue. And it is logical, the objects are not fully constructed at that point, so accessing instance-level data could lead to unpredictable behavior</a:t>
            </a:r>
          </a:p>
          <a:p>
            <a:endParaRPr lang="en-US" dirty="0"/>
          </a:p>
          <a:p>
            <a:endParaRPr lang="en-US" dirty="0"/>
          </a:p>
        </p:txBody>
      </p:sp>
      <p:sp>
        <p:nvSpPr>
          <p:cNvPr id="4" name="Slide Number Placeholder 3"/>
          <p:cNvSpPr>
            <a:spLocks noGrp="1"/>
          </p:cNvSpPr>
          <p:nvPr>
            <p:ph type="sldNum" sz="quarter" idx="5"/>
          </p:nvPr>
        </p:nvSpPr>
        <p:spPr/>
        <p:txBody>
          <a:bodyPr/>
          <a:lstStyle/>
          <a:p>
            <a:fld id="{7490BB2B-D704-4656-9536-433024DAAF67}" type="slidenum">
              <a:rPr lang="en-US" smtClean="0"/>
              <a:t>15</a:t>
            </a:fld>
            <a:endParaRPr lang="en-US"/>
          </a:p>
        </p:txBody>
      </p:sp>
    </p:spTree>
    <p:extLst>
      <p:ext uri="{BB962C8B-B14F-4D97-AF65-F5344CB8AC3E}">
        <p14:creationId xmlns:p14="http://schemas.microsoft.com/office/powerpoint/2010/main" val="42185504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Vector API is in </a:t>
            </a:r>
            <a:r>
              <a:rPr lang="en-US" sz="1800" b="1" i="0" dirty="0">
                <a:solidFill>
                  <a:srgbClr val="000000"/>
                </a:solidFill>
                <a:effectLst/>
                <a:latin typeface="DejaVu Sans"/>
              </a:rPr>
              <a:t>Tenth Incubator, </a:t>
            </a:r>
            <a:r>
              <a:rPr lang="en-US" sz="1800" b="0" i="0" dirty="0">
                <a:solidFill>
                  <a:srgbClr val="000000"/>
                </a:solidFill>
                <a:effectLst/>
                <a:latin typeface="DejaVu Sans"/>
              </a:rPr>
              <a:t>your first release was in java 16 and the main goal here is to enable </a:t>
            </a:r>
            <a:r>
              <a:rPr lang="en-US" sz="2800" dirty="0"/>
              <a:t>developers to write Java code that can leverage </a:t>
            </a:r>
            <a:r>
              <a:rPr lang="en-US" sz="2800" b="1" dirty="0"/>
              <a:t>Single Instruction, Multiple Data (SIMD)</a:t>
            </a:r>
            <a:r>
              <a:rPr lang="en-US" sz="2800" dirty="0"/>
              <a:t> found on modern CPUs.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This allows for parallel computations on multiple data elements with a single CPU instruction, significantly boosting performance for data-parallel workloads.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1" i="0" dirty="0">
              <a:solidFill>
                <a:srgbClr val="000000"/>
              </a:solidFill>
              <a:effectLst/>
              <a:latin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dirty="0">
                <a:solidFill>
                  <a:srgbClr val="000000"/>
                </a:solidFill>
                <a:effectLst/>
                <a:latin typeface="DejaVu Sans"/>
              </a:rPr>
              <a:t>In this</a:t>
            </a:r>
            <a:r>
              <a:rPr lang="en-US" sz="2800" b="1" i="0" dirty="0">
                <a:solidFill>
                  <a:srgbClr val="000000"/>
                </a:solidFill>
                <a:effectLst/>
                <a:latin typeface="DejaVu Sans"/>
              </a:rPr>
              <a:t> </a:t>
            </a:r>
            <a:r>
              <a:rPr lang="en-US" sz="2800" b="0" i="0" dirty="0">
                <a:solidFill>
                  <a:srgbClr val="000000"/>
                </a:solidFill>
                <a:effectLst/>
                <a:latin typeface="DejaVu Sans"/>
              </a:rPr>
              <a:t>example we have a method receive  3 float arrays, do some calculate with array A , B and store in array 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dirty="0">
                <a:solidFill>
                  <a:srgbClr val="000000"/>
                </a:solidFill>
                <a:effectLst/>
                <a:latin typeface="DejaVu Sans"/>
              </a:rPr>
              <a:t>We declare a </a:t>
            </a:r>
            <a:r>
              <a:rPr lang="en-US" sz="4000" dirty="0" err="1"/>
              <a:t>VectorSpecies</a:t>
            </a:r>
            <a:r>
              <a:rPr lang="en-US" sz="4000" dirty="0"/>
              <a:t>&lt;Float&gt;</a:t>
            </a:r>
            <a:r>
              <a:rPr lang="en-US" sz="2800" b="0" i="0" dirty="0">
                <a:solidFill>
                  <a:srgbClr val="000000"/>
                </a:solidFill>
                <a:effectLst/>
                <a:latin typeface="DejaVu Sans"/>
              </a:rPr>
              <a:t> with the A preferred Species - maximal bit-size for the platform.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dirty="0">
                <a:solidFill>
                  <a:srgbClr val="000000"/>
                </a:solidFill>
                <a:effectLst/>
                <a:latin typeface="DejaVu Sans"/>
              </a:rPr>
              <a:t>The var </a:t>
            </a:r>
            <a:r>
              <a:rPr lang="en-US" sz="2800" b="0" i="0" dirty="0" err="1">
                <a:solidFill>
                  <a:srgbClr val="000000"/>
                </a:solidFill>
                <a:effectLst/>
                <a:latin typeface="DejaVu Sans"/>
              </a:rPr>
              <a:t>upperBound</a:t>
            </a:r>
            <a:r>
              <a:rPr lang="en-US" sz="2800" b="0" i="0" dirty="0">
                <a:solidFill>
                  <a:srgbClr val="000000"/>
                </a:solidFill>
                <a:effectLst/>
                <a:latin typeface="DejaVu Sans"/>
              </a:rPr>
              <a:t> store the number of loops to </a:t>
            </a:r>
            <a:r>
              <a:rPr lang="en-US" sz="2800" b="0" i="0" dirty="0" err="1">
                <a:solidFill>
                  <a:srgbClr val="000000"/>
                </a:solidFill>
                <a:effectLst/>
                <a:latin typeface="DejaVu Sans"/>
              </a:rPr>
              <a:t>interate</a:t>
            </a:r>
            <a:r>
              <a:rPr lang="en-US" sz="2800" b="0" i="0" dirty="0">
                <a:solidFill>
                  <a:srgbClr val="000000"/>
                </a:solidFill>
                <a:effectLst/>
                <a:latin typeface="DejaVu Sans"/>
              </a:rPr>
              <a:t> the vector with this array 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dirty="0">
                <a:solidFill>
                  <a:srgbClr val="000000"/>
                </a:solidFill>
                <a:effectLst/>
                <a:latin typeface="DejaVu Sans"/>
              </a:rPr>
              <a:t>This loop jump length Species, will be a size of vector for each </a:t>
            </a:r>
            <a:r>
              <a:rPr lang="en-US" sz="2800" b="0" i="0" dirty="0" err="1">
                <a:solidFill>
                  <a:srgbClr val="000000"/>
                </a:solidFill>
                <a:effectLst/>
                <a:latin typeface="DejaVu Sans"/>
              </a:rPr>
              <a:t>interation</a:t>
            </a:r>
            <a:endParaRPr lang="en-US" sz="2800" b="0" i="0" dirty="0">
              <a:solidFill>
                <a:srgbClr val="000000"/>
              </a:solidFill>
              <a:effectLst/>
              <a:latin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dirty="0">
                <a:solidFill>
                  <a:srgbClr val="000000"/>
                </a:solidFill>
                <a:effectLst/>
                <a:latin typeface="DejaVu Sans"/>
              </a:rPr>
              <a:t>The next line we have a load chunk of data from input array A to vector VA.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dirty="0">
                <a:solidFill>
                  <a:srgbClr val="000000"/>
                </a:solidFill>
                <a:effectLst/>
                <a:latin typeface="DejaVu Sans"/>
              </a:rPr>
              <a:t>It’s the same for Vector 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dirty="0">
                <a:solidFill>
                  <a:srgbClr val="000000"/>
                </a:solidFill>
                <a:effectLst/>
                <a:latin typeface="DejaVu Sans"/>
              </a:rPr>
              <a:t>And Vector C is result of this expression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dirty="0">
                <a:solidFill>
                  <a:srgbClr val="000000"/>
                </a:solidFill>
                <a:effectLst/>
                <a:latin typeface="DejaVu Sans"/>
              </a:rPr>
              <a:t>And the last line transform the Vector C in array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0" i="0" dirty="0">
              <a:solidFill>
                <a:srgbClr val="000000"/>
              </a:solidFill>
              <a:effectLst/>
              <a:latin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i="0" dirty="0">
              <a:solidFill>
                <a:srgbClr val="000000"/>
              </a:solidFill>
              <a:effectLst/>
              <a:latin typeface="DejaVu Sans"/>
            </a:endParaRPr>
          </a:p>
          <a:p>
            <a:endParaRPr lang="en-US" dirty="0"/>
          </a:p>
        </p:txBody>
      </p:sp>
      <p:sp>
        <p:nvSpPr>
          <p:cNvPr id="4" name="Slide Number Placeholder 3"/>
          <p:cNvSpPr>
            <a:spLocks noGrp="1"/>
          </p:cNvSpPr>
          <p:nvPr>
            <p:ph type="sldNum" sz="quarter" idx="5"/>
          </p:nvPr>
        </p:nvSpPr>
        <p:spPr/>
        <p:txBody>
          <a:bodyPr/>
          <a:lstStyle/>
          <a:p>
            <a:fld id="{7490BB2B-D704-4656-9536-433024DAAF67}" type="slidenum">
              <a:rPr lang="en-US" smtClean="0"/>
              <a:t>16</a:t>
            </a:fld>
            <a:endParaRPr lang="en-US"/>
          </a:p>
        </p:txBody>
      </p:sp>
    </p:spTree>
    <p:extLst>
      <p:ext uri="{BB962C8B-B14F-4D97-AF65-F5344CB8AC3E}">
        <p14:creationId xmlns:p14="http://schemas.microsoft.com/office/powerpoint/2010/main" val="36948760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we have some results of Benchmark using </a:t>
            </a:r>
            <a:r>
              <a:rPr lang="en-US" b="0" i="0" dirty="0">
                <a:solidFill>
                  <a:srgbClr val="474747"/>
                </a:solidFill>
                <a:effectLst/>
                <a:latin typeface="Arial" panose="020B0604020202020204" pitchFamily="34" charset="0"/>
              </a:rPr>
              <a:t>Java Microbenchmark Harness, this code was executed for arrays size </a:t>
            </a:r>
            <a:r>
              <a:rPr lang="en-US" b="0" i="0" dirty="0" err="1">
                <a:solidFill>
                  <a:srgbClr val="474747"/>
                </a:solidFill>
                <a:effectLst/>
                <a:latin typeface="Arial" panose="020B0604020202020204" pitchFamily="34" charset="0"/>
              </a:rPr>
              <a:t>thrity</a:t>
            </a:r>
            <a:r>
              <a:rPr lang="en-US" b="0" i="0" dirty="0">
                <a:solidFill>
                  <a:srgbClr val="474747"/>
                </a:solidFill>
                <a:effectLst/>
                <a:latin typeface="Arial" panose="020B0604020202020204" pitchFamily="34" charset="0"/>
              </a:rPr>
              <a:t> two, sixty four, one hundred twenty eight and five hundred twelve.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dirty="0">
                <a:solidFill>
                  <a:srgbClr val="474747"/>
                </a:solidFill>
                <a:effectLst/>
                <a:latin typeface="Arial" panose="020B0604020202020204" pitchFamily="34" charset="0"/>
              </a:rPr>
              <a:t>We can see the vector computation have a better performance than scalar computation.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0" i="0" dirty="0">
              <a:solidFill>
                <a:srgbClr val="000000"/>
              </a:solidFill>
              <a:effectLst/>
              <a:latin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i="0" dirty="0">
              <a:solidFill>
                <a:srgbClr val="000000"/>
              </a:solidFill>
              <a:effectLst/>
              <a:latin typeface="DejaVu Sans"/>
            </a:endParaRPr>
          </a:p>
          <a:p>
            <a:endParaRPr lang="en-US" dirty="0"/>
          </a:p>
        </p:txBody>
      </p:sp>
      <p:sp>
        <p:nvSpPr>
          <p:cNvPr id="4" name="Slide Number Placeholder 3"/>
          <p:cNvSpPr>
            <a:spLocks noGrp="1"/>
          </p:cNvSpPr>
          <p:nvPr>
            <p:ph type="sldNum" sz="quarter" idx="5"/>
          </p:nvPr>
        </p:nvSpPr>
        <p:spPr/>
        <p:txBody>
          <a:bodyPr/>
          <a:lstStyle/>
          <a:p>
            <a:fld id="{7490BB2B-D704-4656-9536-433024DAAF67}" type="slidenum">
              <a:rPr lang="en-US" smtClean="0"/>
              <a:t>17</a:t>
            </a:fld>
            <a:endParaRPr lang="en-US"/>
          </a:p>
        </p:txBody>
      </p:sp>
    </p:spTree>
    <p:extLst>
      <p:ext uri="{BB962C8B-B14F-4D97-AF65-F5344CB8AC3E}">
        <p14:creationId xmlns:p14="http://schemas.microsoft.com/office/powerpoint/2010/main" val="2962885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1B1C1D"/>
                </a:solidFill>
                <a:effectLst/>
                <a:latin typeface="Google Sans Text"/>
              </a:rPr>
              <a:t>This feature introduces the </a:t>
            </a:r>
            <a:r>
              <a:rPr lang="en-US" sz="1800" b="0" i="0" u="none" strike="noStrike" dirty="0" err="1">
                <a:solidFill>
                  <a:srgbClr val="1B1C1D"/>
                </a:solidFill>
                <a:effectLst/>
                <a:latin typeface="Google Sans Text"/>
              </a:rPr>
              <a:t>StructuredTaskScope</a:t>
            </a:r>
            <a:r>
              <a:rPr lang="en-US" sz="1800" b="0" i="0" u="none" strike="noStrike" dirty="0">
                <a:solidFill>
                  <a:srgbClr val="1B1C1D"/>
                </a:solidFill>
                <a:effectLst/>
                <a:latin typeface="Google Sans Text"/>
              </a:rPr>
              <a:t> class, which provides a framework for managing a group of related concurrent tasks.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1B1C1D"/>
                </a:solidFill>
                <a:effectLst/>
                <a:latin typeface="Google Sans Text"/>
              </a:rPr>
              <a:t>The core principle is that a "parent" task owns a </a:t>
            </a:r>
            <a:r>
              <a:rPr lang="en-US" sz="1800" b="0" i="0" u="none" strike="noStrike" dirty="0" err="1">
                <a:solidFill>
                  <a:srgbClr val="1B1C1D"/>
                </a:solidFill>
                <a:effectLst/>
                <a:latin typeface="Google Sans Text"/>
              </a:rPr>
              <a:t>StructuredTaskScope</a:t>
            </a:r>
            <a:r>
              <a:rPr lang="en-US" sz="1800" b="0" i="0" u="none" strike="noStrike" dirty="0">
                <a:solidFill>
                  <a:srgbClr val="1B1C1D"/>
                </a:solidFill>
                <a:effectLst/>
                <a:latin typeface="Google Sans Text"/>
              </a:rPr>
              <a:t>, and any "child" tasks forked within that scope are part of that group.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1B1C1D"/>
                </a:solidFill>
                <a:effectLst/>
                <a:latin typeface="Google Sans Text"/>
              </a:rPr>
              <a:t>The join() method of the scope ensures that the parent task cannot complete until all its children have terminated.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1B1C1D"/>
                </a:solidFill>
                <a:effectLst/>
                <a:latin typeface="Google Sans Text"/>
              </a:rPr>
              <a:t>The </a:t>
            </a:r>
            <a:r>
              <a:rPr lang="en-US" sz="1800" b="0" i="0" u="none" strike="noStrike" dirty="0" err="1">
                <a:solidFill>
                  <a:srgbClr val="1B1C1D"/>
                </a:solidFill>
                <a:effectLst/>
                <a:latin typeface="Google Sans Text"/>
              </a:rPr>
              <a:t>ShutdownOnFailure</a:t>
            </a:r>
            <a:r>
              <a:rPr lang="en-US" sz="1800" b="0" i="0" u="none" strike="noStrike" dirty="0">
                <a:solidFill>
                  <a:srgbClr val="1B1C1D"/>
                </a:solidFill>
                <a:effectLst/>
                <a:latin typeface="Google Sans Text"/>
              </a:rPr>
              <a:t> policy, for example, will automatically cancel any remaining child tasks if one fails, preventing resource leaks and simplifying error handling in complex asynchronous workflows.</a:t>
            </a:r>
            <a:endParaRPr lang="en-US" sz="1800" b="0" i="0" u="none" strike="noStrike" dirty="0">
              <a:solidFill>
                <a:srgbClr val="000000"/>
              </a:solidFill>
              <a:effectLst/>
              <a:latin typeface="Arial" panose="020B0604020202020204" pitchFamily="34" charset="0"/>
            </a:endParaRPr>
          </a:p>
          <a:p>
            <a:endParaRPr lang="en-US" dirty="0"/>
          </a:p>
          <a:p>
            <a:r>
              <a:rPr lang="en-US" dirty="0"/>
              <a:t>In this code we have a fetching user details and their linked accounts concurrently, if either subtask fails, the entire task should fail.</a:t>
            </a:r>
          </a:p>
        </p:txBody>
      </p:sp>
      <p:sp>
        <p:nvSpPr>
          <p:cNvPr id="4" name="Slide Number Placeholder 3"/>
          <p:cNvSpPr>
            <a:spLocks noGrp="1"/>
          </p:cNvSpPr>
          <p:nvPr>
            <p:ph type="sldNum" sz="quarter" idx="5"/>
          </p:nvPr>
        </p:nvSpPr>
        <p:spPr/>
        <p:txBody>
          <a:bodyPr/>
          <a:lstStyle/>
          <a:p>
            <a:fld id="{7490BB2B-D704-4656-9536-433024DAAF67}" type="slidenum">
              <a:rPr lang="en-US" smtClean="0"/>
              <a:t>18</a:t>
            </a:fld>
            <a:endParaRPr lang="en-US"/>
          </a:p>
        </p:txBody>
      </p:sp>
    </p:spTree>
    <p:extLst>
      <p:ext uri="{BB962C8B-B14F-4D97-AF65-F5344CB8AC3E}">
        <p14:creationId xmlns:p14="http://schemas.microsoft.com/office/powerpoint/2010/main" val="42350529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1B1C1D"/>
                </a:solidFill>
                <a:effectLst/>
                <a:latin typeface="Google Sans Text"/>
              </a:rPr>
              <a:t>The </a:t>
            </a:r>
            <a:r>
              <a:rPr lang="en-US" sz="1800" b="0" i="0" u="none" strike="noStrike" dirty="0" err="1">
                <a:solidFill>
                  <a:srgbClr val="1B1C1D"/>
                </a:solidFill>
                <a:effectLst/>
                <a:latin typeface="Google Sans Text"/>
              </a:rPr>
              <a:t>nexte</a:t>
            </a:r>
            <a:r>
              <a:rPr lang="en-US" sz="1800" b="0" i="0" u="none" strike="noStrike" dirty="0">
                <a:solidFill>
                  <a:srgbClr val="1B1C1D"/>
                </a:solidFill>
                <a:effectLst/>
                <a:latin typeface="Google Sans Text"/>
              </a:rPr>
              <a:t> one is A </a:t>
            </a:r>
            <a:r>
              <a:rPr lang="en-US" sz="1800" b="0" i="0" u="none" strike="noStrike" dirty="0" err="1">
                <a:solidFill>
                  <a:srgbClr val="1B1C1D"/>
                </a:solidFill>
                <a:effectLst/>
                <a:latin typeface="Google Sans Text"/>
              </a:rPr>
              <a:t>ScopedValue</a:t>
            </a:r>
            <a:r>
              <a:rPr lang="en-US" sz="1800" b="0" i="0" u="none" strike="noStrike" dirty="0">
                <a:solidFill>
                  <a:srgbClr val="1B1C1D"/>
                </a:solidFill>
                <a:effectLst/>
                <a:latin typeface="Google Sans Text"/>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1B1C1D"/>
                </a:solidFill>
                <a:effectLst/>
                <a:latin typeface="Google Sans Text"/>
              </a:rPr>
              <a:t>is an immutable carrier of data that is bound for a limited, well-defined duration. The value is only accessible to the code running within that block and any methods it calls.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1B1C1D"/>
              </a:solidFill>
              <a:effectLst/>
              <a:latin typeface="Google Sans Tex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DejaVu Sans"/>
              </a:rPr>
              <a:t>It is typically declared as a </a:t>
            </a:r>
            <a:r>
              <a:rPr lang="en-US" dirty="0"/>
              <a:t>static final</a:t>
            </a:r>
            <a:r>
              <a:rPr lang="en-US" b="0" i="0" dirty="0">
                <a:solidFill>
                  <a:srgbClr val="000000"/>
                </a:solidFill>
                <a:effectLst/>
                <a:latin typeface="DejaVu Sans"/>
              </a:rPr>
              <a:t> field, and its accessibility is set to </a:t>
            </a:r>
            <a:r>
              <a:rPr lang="en-US" dirty="0"/>
              <a:t>private</a:t>
            </a:r>
            <a:r>
              <a:rPr lang="en-US" b="0" i="0" dirty="0">
                <a:solidFill>
                  <a:srgbClr val="000000"/>
                </a:solidFill>
                <a:effectLst/>
                <a:latin typeface="DejaVu Sans"/>
              </a:rPr>
              <a:t> so that it cannot be directly accessed by code in other classes.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00000"/>
              </a:solidFill>
              <a:effectLst/>
              <a:latin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DejaVu Sans"/>
              </a:rPr>
              <a:t>In this code we created a scoped value logged User, defining a user to create an order, but when saving it to the database we used another user called </a:t>
            </a:r>
            <a:r>
              <a:rPr lang="en-US" b="0" i="0" dirty="0" err="1">
                <a:solidFill>
                  <a:srgbClr val="000000"/>
                </a:solidFill>
                <a:effectLst/>
                <a:latin typeface="DejaVu Sans"/>
              </a:rPr>
              <a:t>adminDB</a:t>
            </a:r>
            <a:r>
              <a:rPr lang="en-US" b="0" i="0" dirty="0">
                <a:solidFill>
                  <a:srgbClr val="000000"/>
                </a:solidFill>
                <a:effectLst/>
                <a:latin typeface="DejaVu Sans"/>
              </a:rPr>
              <a:t> with the scope only of that method </a:t>
            </a:r>
            <a:r>
              <a:rPr lang="en-US" b="0" i="0" dirty="0" err="1">
                <a:solidFill>
                  <a:srgbClr val="000000"/>
                </a:solidFill>
                <a:effectLst/>
                <a:latin typeface="DejaVu Sans"/>
              </a:rPr>
              <a:t>storeDb</a:t>
            </a:r>
            <a:endParaRPr lang="en-US" b="0" i="0" dirty="0">
              <a:solidFill>
                <a:srgbClr val="000000"/>
              </a:solidFill>
              <a:effectLst/>
              <a:latin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00000"/>
              </a:solidFill>
              <a:effectLst/>
              <a:latin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490BB2B-D704-4656-9536-433024DAAF67}" type="slidenum">
              <a:rPr lang="en-US" smtClean="0"/>
              <a:t>19</a:t>
            </a:fld>
            <a:endParaRPr lang="en-US"/>
          </a:p>
        </p:txBody>
      </p:sp>
    </p:spTree>
    <p:extLst>
      <p:ext uri="{BB962C8B-B14F-4D97-AF65-F5344CB8AC3E}">
        <p14:creationId xmlns:p14="http://schemas.microsoft.com/office/powerpoint/2010/main" val="1041994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our agenda for this lunch and learn, we will start to explain what is LTS version, and after that we will enter in new features of Java twenty five (25), will see each one these new features and try to compare with last LTS version,  which is Java 21</a:t>
            </a:r>
          </a:p>
        </p:txBody>
      </p:sp>
      <p:sp>
        <p:nvSpPr>
          <p:cNvPr id="4" name="Slide Number Placeholder 3"/>
          <p:cNvSpPr>
            <a:spLocks noGrp="1"/>
          </p:cNvSpPr>
          <p:nvPr>
            <p:ph type="sldNum" sz="quarter" idx="5"/>
          </p:nvPr>
        </p:nvSpPr>
        <p:spPr/>
        <p:txBody>
          <a:bodyPr/>
          <a:lstStyle/>
          <a:p>
            <a:fld id="{7490BB2B-D704-4656-9536-433024DAAF67}" type="slidenum">
              <a:rPr lang="en-US" smtClean="0"/>
              <a:t>2</a:t>
            </a:fld>
            <a:endParaRPr lang="en-US"/>
          </a:p>
        </p:txBody>
      </p:sp>
    </p:spTree>
    <p:extLst>
      <p:ext uri="{BB962C8B-B14F-4D97-AF65-F5344CB8AC3E}">
        <p14:creationId xmlns:p14="http://schemas.microsoft.com/office/powerpoint/2010/main" val="1897894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a:t>Stable</a:t>
            </a:r>
            <a:r>
              <a:rPr lang="pt-BR" dirty="0"/>
              <a:t> </a:t>
            </a:r>
            <a:r>
              <a:rPr lang="pt-BR" dirty="0" err="1"/>
              <a:t>Values</a:t>
            </a:r>
            <a:r>
              <a:rPr lang="pt-BR" dirty="0"/>
              <a:t> </a:t>
            </a:r>
            <a:r>
              <a:rPr lang="en-US" b="0" i="0" dirty="0">
                <a:solidFill>
                  <a:srgbClr val="000000"/>
                </a:solidFill>
                <a:effectLst/>
                <a:latin typeface="DejaVu Sans"/>
              </a:rPr>
              <a:t>are objects that hold immutable data. Stable values are treated as constants by the JVM</a:t>
            </a:r>
          </a:p>
          <a:p>
            <a:r>
              <a:rPr lang="en-US" b="0" i="0" dirty="0">
                <a:solidFill>
                  <a:srgbClr val="000000"/>
                </a:solidFill>
                <a:effectLst/>
                <a:latin typeface="DejaVu Sans"/>
              </a:rPr>
              <a:t>Since an immutable object can be only in one state and therefore can be shared freely across multiple threads.</a:t>
            </a:r>
          </a:p>
          <a:p>
            <a:endParaRPr lang="en-US" b="0" i="0" dirty="0">
              <a:solidFill>
                <a:srgbClr val="000000"/>
              </a:solidFill>
              <a:effectLst/>
              <a:latin typeface="DejaVu Sans"/>
            </a:endParaRPr>
          </a:p>
          <a:p>
            <a:r>
              <a:rPr lang="en-US" b="0" i="0" dirty="0">
                <a:solidFill>
                  <a:srgbClr val="000000"/>
                </a:solidFill>
                <a:effectLst/>
                <a:latin typeface="DejaVu Sans"/>
              </a:rPr>
              <a:t>This a piece of code to how create a stable value</a:t>
            </a:r>
            <a:endParaRPr lang="en-US" dirty="0"/>
          </a:p>
        </p:txBody>
      </p:sp>
      <p:sp>
        <p:nvSpPr>
          <p:cNvPr id="4" name="Slide Number Placeholder 3"/>
          <p:cNvSpPr>
            <a:spLocks noGrp="1"/>
          </p:cNvSpPr>
          <p:nvPr>
            <p:ph type="sldNum" sz="quarter" idx="5"/>
          </p:nvPr>
        </p:nvSpPr>
        <p:spPr/>
        <p:txBody>
          <a:bodyPr/>
          <a:lstStyle/>
          <a:p>
            <a:fld id="{7490BB2B-D704-4656-9536-433024DAAF67}" type="slidenum">
              <a:rPr lang="en-US" smtClean="0"/>
              <a:t>20</a:t>
            </a:fld>
            <a:endParaRPr lang="en-US"/>
          </a:p>
        </p:txBody>
      </p:sp>
    </p:spTree>
    <p:extLst>
      <p:ext uri="{BB962C8B-B14F-4D97-AF65-F5344CB8AC3E}">
        <p14:creationId xmlns:p14="http://schemas.microsoft.com/office/powerpoint/2010/main" val="3694981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1B1C1D"/>
                </a:solidFill>
                <a:effectLst/>
                <a:latin typeface="Google Sans Text"/>
              </a:rPr>
              <a:t>This JEP provides a dedicated, standard API for Key Derivation Functions. </a:t>
            </a:r>
          </a:p>
          <a:p>
            <a:r>
              <a:rPr lang="en-US" sz="1800" b="0" i="0" u="none" strike="noStrike" dirty="0">
                <a:solidFill>
                  <a:srgbClr val="1B1C1D"/>
                </a:solidFill>
                <a:effectLst/>
                <a:latin typeface="Google Sans Text"/>
              </a:rPr>
              <a:t>We have support for KDFs directly in JDK</a:t>
            </a:r>
          </a:p>
          <a:p>
            <a:r>
              <a:rPr lang="en-US" sz="1800" b="0" i="0" u="none" strike="noStrike" dirty="0">
                <a:solidFill>
                  <a:srgbClr val="1B1C1D"/>
                </a:solidFill>
                <a:effectLst/>
                <a:latin typeface="Google Sans Text"/>
              </a:rPr>
              <a:t>The developers don´t need to third-party libraries or workarounds</a:t>
            </a:r>
          </a:p>
        </p:txBody>
      </p:sp>
      <p:sp>
        <p:nvSpPr>
          <p:cNvPr id="4" name="Slide Number Placeholder 3"/>
          <p:cNvSpPr>
            <a:spLocks noGrp="1"/>
          </p:cNvSpPr>
          <p:nvPr>
            <p:ph type="sldNum" sz="quarter" idx="5"/>
          </p:nvPr>
        </p:nvSpPr>
        <p:spPr/>
        <p:txBody>
          <a:bodyPr/>
          <a:lstStyle/>
          <a:p>
            <a:fld id="{7490BB2B-D704-4656-9536-433024DAAF67}" type="slidenum">
              <a:rPr lang="en-US" smtClean="0"/>
              <a:t>21</a:t>
            </a:fld>
            <a:endParaRPr lang="en-US"/>
          </a:p>
        </p:txBody>
      </p:sp>
    </p:spTree>
    <p:extLst>
      <p:ext uri="{BB962C8B-B14F-4D97-AF65-F5344CB8AC3E}">
        <p14:creationId xmlns:p14="http://schemas.microsoft.com/office/powerpoint/2010/main" val="4673192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490BB2B-D704-4656-9536-433024DAAF67}" type="slidenum">
              <a:rPr lang="en-US" smtClean="0"/>
              <a:t>22</a:t>
            </a:fld>
            <a:endParaRPr lang="en-US"/>
          </a:p>
        </p:txBody>
      </p:sp>
    </p:spTree>
    <p:extLst>
      <p:ext uri="{BB962C8B-B14F-4D97-AF65-F5344CB8AC3E}">
        <p14:creationId xmlns:p14="http://schemas.microsoft.com/office/powerpoint/2010/main" val="26830815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490BB2B-D704-4656-9536-433024DAAF67}" type="slidenum">
              <a:rPr lang="en-US" smtClean="0"/>
              <a:t>23</a:t>
            </a:fld>
            <a:endParaRPr lang="en-US"/>
          </a:p>
        </p:txBody>
      </p:sp>
    </p:spTree>
    <p:extLst>
      <p:ext uri="{BB962C8B-B14F-4D97-AF65-F5344CB8AC3E}">
        <p14:creationId xmlns:p14="http://schemas.microsoft.com/office/powerpoint/2010/main" val="17895971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90BB2B-D704-4656-9536-433024DAAF67}" type="slidenum">
              <a:rPr lang="en-US" smtClean="0"/>
              <a:t>24</a:t>
            </a:fld>
            <a:endParaRPr lang="en-US"/>
          </a:p>
        </p:txBody>
      </p:sp>
    </p:spTree>
    <p:extLst>
      <p:ext uri="{BB962C8B-B14F-4D97-AF65-F5344CB8AC3E}">
        <p14:creationId xmlns:p14="http://schemas.microsoft.com/office/powerpoint/2010/main" val="194345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LTS means Lont-Term support. So what? </a:t>
            </a:r>
          </a:p>
          <a:p>
            <a:r>
              <a:rPr lang="en-US" dirty="0"/>
              <a:t>Well in other words, this version will receive updates and support to performance improvement and security fixes</a:t>
            </a:r>
          </a:p>
          <a:p>
            <a:r>
              <a:rPr lang="en-US" dirty="0"/>
              <a:t>Long period? But How long?</a:t>
            </a:r>
          </a:p>
          <a:p>
            <a:r>
              <a:rPr lang="en-US" dirty="0"/>
              <a:t>This long period, according to the Oracle website is 1 year after the release of the new LTS version, currently around 3 years. After that the support and updates exist only for commercial subscribers</a:t>
            </a:r>
          </a:p>
          <a:p>
            <a:endParaRPr lang="en-US" dirty="0"/>
          </a:p>
          <a:p>
            <a:r>
              <a:rPr lang="en-US" dirty="0"/>
              <a:t>So The latest LTS versions are Java eight, Java eleven, Java seventeen, Java twenty one and Java twenty five.</a:t>
            </a:r>
          </a:p>
          <a:p>
            <a:endParaRPr lang="en-US" dirty="0"/>
          </a:p>
          <a:p>
            <a:r>
              <a:rPr lang="en-US" dirty="0"/>
              <a:t>It is as trend to reduce this time space between LTS </a:t>
            </a:r>
            <a:r>
              <a:rPr lang="en-US" dirty="0" err="1"/>
              <a:t>Launchs</a:t>
            </a:r>
            <a:r>
              <a:rPr lang="en-US" dirty="0"/>
              <a:t>. Like we can seen in this timeline, From java Eight to Java Eleven takes four years, from eleven to seventeen takes three years, seventeen to twenty one, two years and twenty one to twenty five two years again.</a:t>
            </a:r>
          </a:p>
          <a:p>
            <a:r>
              <a:rPr lang="en-US" dirty="0"/>
              <a:t>By now Oracle trend to maintain this often of LTS launches.</a:t>
            </a:r>
          </a:p>
          <a:p>
            <a:endParaRPr lang="en-US" dirty="0"/>
          </a:p>
          <a:p>
            <a:endParaRPr lang="en-US" dirty="0"/>
          </a:p>
        </p:txBody>
      </p:sp>
      <p:sp>
        <p:nvSpPr>
          <p:cNvPr id="4" name="Slide Number Placeholder 3"/>
          <p:cNvSpPr>
            <a:spLocks noGrp="1"/>
          </p:cNvSpPr>
          <p:nvPr>
            <p:ph type="sldNum" sz="quarter" idx="5"/>
          </p:nvPr>
        </p:nvSpPr>
        <p:spPr/>
        <p:txBody>
          <a:bodyPr/>
          <a:lstStyle/>
          <a:p>
            <a:fld id="{7490BB2B-D704-4656-9536-433024DAAF67}" type="slidenum">
              <a:rPr lang="en-US" smtClean="0"/>
              <a:t>3</a:t>
            </a:fld>
            <a:endParaRPr lang="en-US"/>
          </a:p>
        </p:txBody>
      </p:sp>
    </p:spTree>
    <p:extLst>
      <p:ext uri="{BB962C8B-B14F-4D97-AF65-F5344CB8AC3E}">
        <p14:creationId xmlns:p14="http://schemas.microsoft.com/office/powerpoint/2010/main" val="3527747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lets see the new features in java twenty five.</a:t>
            </a:r>
          </a:p>
          <a:p>
            <a:r>
              <a:rPr lang="en-US" dirty="0"/>
              <a:t> First one for today is JEP five hundred seven, still in Preview mode. </a:t>
            </a:r>
          </a:p>
          <a:p>
            <a:r>
              <a:rPr lang="en-US" dirty="0"/>
              <a:t>But before this</a:t>
            </a:r>
          </a:p>
        </p:txBody>
      </p:sp>
      <p:sp>
        <p:nvSpPr>
          <p:cNvPr id="4" name="Slide Number Placeholder 3"/>
          <p:cNvSpPr>
            <a:spLocks noGrp="1"/>
          </p:cNvSpPr>
          <p:nvPr>
            <p:ph type="sldNum" sz="quarter" idx="5"/>
          </p:nvPr>
        </p:nvSpPr>
        <p:spPr/>
        <p:txBody>
          <a:bodyPr/>
          <a:lstStyle/>
          <a:p>
            <a:fld id="{7490BB2B-D704-4656-9536-433024DAAF67}" type="slidenum">
              <a:rPr lang="en-US" smtClean="0"/>
              <a:t>4</a:t>
            </a:fld>
            <a:endParaRPr lang="en-US"/>
          </a:p>
        </p:txBody>
      </p:sp>
    </p:spTree>
    <p:extLst>
      <p:ext uri="{BB962C8B-B14F-4D97-AF65-F5344CB8AC3E}">
        <p14:creationId xmlns:p14="http://schemas.microsoft.com/office/powerpoint/2010/main" val="2748934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little explain about preview mode</a:t>
            </a:r>
          </a:p>
          <a:p>
            <a:r>
              <a:rPr lang="en-US" dirty="0"/>
              <a:t>First</a:t>
            </a:r>
          </a:p>
          <a:p>
            <a:r>
              <a:rPr lang="en-US" dirty="0"/>
              <a:t>JEP means Java </a:t>
            </a:r>
            <a:r>
              <a:rPr lang="en-US" dirty="0" err="1"/>
              <a:t>EnRancement</a:t>
            </a:r>
            <a:r>
              <a:rPr lang="en-US" dirty="0"/>
              <a:t> Proposal </a:t>
            </a:r>
          </a:p>
          <a:p>
            <a:r>
              <a:rPr lang="en-US" dirty="0"/>
              <a:t>and  released as a </a:t>
            </a:r>
            <a:r>
              <a:rPr lang="en-US" b="1" dirty="0"/>
              <a:t>preview feature</a:t>
            </a:r>
          </a:p>
          <a:p>
            <a:r>
              <a:rPr lang="en-US" dirty="0"/>
              <a:t>Allow developers to experiment with and provide feedback on new features before they become a permanent part of the language. </a:t>
            </a:r>
          </a:p>
          <a:p>
            <a:r>
              <a:rPr lang="en-US" dirty="0"/>
              <a:t>It's not a finalized feature, may be altered in future Java versions based on community feedback. There's no guarantee of backward compatibility for preview features. </a:t>
            </a:r>
          </a:p>
          <a:p>
            <a:r>
              <a:rPr lang="en-US" dirty="0"/>
              <a:t>To use a preview feature, we need to explicitly enable in project or java with flag --enable-preview. </a:t>
            </a:r>
          </a:p>
          <a:p>
            <a:r>
              <a:rPr lang="en-US" dirty="0"/>
              <a:t>Not recommended for production code, the possibility of changes and even removing these features from new versions exists.</a:t>
            </a:r>
          </a:p>
          <a:p>
            <a:endParaRPr lang="en-US" dirty="0"/>
          </a:p>
          <a:p>
            <a:r>
              <a:rPr lang="en-US" dirty="0"/>
              <a:t>Go back to feature</a:t>
            </a:r>
          </a:p>
        </p:txBody>
      </p:sp>
      <p:sp>
        <p:nvSpPr>
          <p:cNvPr id="4" name="Slide Number Placeholder 3"/>
          <p:cNvSpPr>
            <a:spLocks noGrp="1"/>
          </p:cNvSpPr>
          <p:nvPr>
            <p:ph type="sldNum" sz="quarter" idx="5"/>
          </p:nvPr>
        </p:nvSpPr>
        <p:spPr/>
        <p:txBody>
          <a:bodyPr/>
          <a:lstStyle/>
          <a:p>
            <a:fld id="{7490BB2B-D704-4656-9536-433024DAAF67}" type="slidenum">
              <a:rPr lang="en-US" smtClean="0"/>
              <a:t>5</a:t>
            </a:fld>
            <a:endParaRPr lang="en-US"/>
          </a:p>
        </p:txBody>
      </p:sp>
    </p:spTree>
    <p:extLst>
      <p:ext uri="{BB962C8B-B14F-4D97-AF65-F5344CB8AC3E}">
        <p14:creationId xmlns:p14="http://schemas.microsoft.com/office/powerpoint/2010/main" val="1629066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can use primitive types in instance of, </a:t>
            </a:r>
          </a:p>
          <a:p>
            <a:r>
              <a:rPr lang="en-US" dirty="0"/>
              <a:t>how we can see in this code of Java 21 when we try to do this we have a compiler error show by IDE in Red underline. </a:t>
            </a:r>
          </a:p>
          <a:p>
            <a:r>
              <a:rPr lang="en-US" dirty="0"/>
              <a:t>To workaround, we use Wrapper classes like Integer, Boolean, Float</a:t>
            </a:r>
          </a:p>
          <a:p>
            <a:r>
              <a:rPr lang="en-US" dirty="0"/>
              <a:t>In java 25 we can use instance of with primitive type without compiler errors.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490BB2B-D704-4656-9536-433024DAAF67}" type="slidenum">
              <a:rPr lang="en-US" smtClean="0"/>
              <a:t>6</a:t>
            </a:fld>
            <a:endParaRPr lang="en-US"/>
          </a:p>
        </p:txBody>
      </p:sp>
    </p:spTree>
    <p:extLst>
      <p:ext uri="{BB962C8B-B14F-4D97-AF65-F5344CB8AC3E}">
        <p14:creationId xmlns:p14="http://schemas.microsoft.com/office/powerpoint/2010/main" val="1462504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can use primitive types in switch-case</a:t>
            </a:r>
          </a:p>
          <a:p>
            <a:r>
              <a:rPr lang="en-US" dirty="0"/>
              <a:t>Again in Java 21 we have compiler error without using a wrapper</a:t>
            </a:r>
          </a:p>
          <a:p>
            <a:r>
              <a:rPr lang="en-US" dirty="0"/>
              <a:t>And java 25 we can use in case clause</a:t>
            </a:r>
          </a:p>
          <a:p>
            <a:endParaRPr lang="en-US" dirty="0"/>
          </a:p>
        </p:txBody>
      </p:sp>
      <p:sp>
        <p:nvSpPr>
          <p:cNvPr id="4" name="Slide Number Placeholder 3"/>
          <p:cNvSpPr>
            <a:spLocks noGrp="1"/>
          </p:cNvSpPr>
          <p:nvPr>
            <p:ph type="sldNum" sz="quarter" idx="5"/>
          </p:nvPr>
        </p:nvSpPr>
        <p:spPr/>
        <p:txBody>
          <a:bodyPr/>
          <a:lstStyle/>
          <a:p>
            <a:fld id="{7490BB2B-D704-4656-9536-433024DAAF67}" type="slidenum">
              <a:rPr lang="en-US" smtClean="0"/>
              <a:t>7</a:t>
            </a:fld>
            <a:endParaRPr lang="en-US"/>
          </a:p>
        </p:txBody>
      </p:sp>
    </p:spTree>
    <p:extLst>
      <p:ext uri="{BB962C8B-B14F-4D97-AF65-F5344CB8AC3E}">
        <p14:creationId xmlns:p14="http://schemas.microsoft.com/office/powerpoint/2010/main" val="3300023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better</a:t>
            </a:r>
          </a:p>
          <a:p>
            <a:r>
              <a:rPr lang="en-US" dirty="0"/>
              <a:t>In switch case, we use</a:t>
            </a:r>
            <a:r>
              <a:rPr lang="en-US" b="0" i="0" dirty="0">
                <a:solidFill>
                  <a:srgbClr val="000000"/>
                </a:solidFill>
                <a:effectLst/>
                <a:latin typeface="DejaVu Sans"/>
              </a:rPr>
              <a:t> primitive type patterns to allow guards to inspect the matched value</a:t>
            </a:r>
          </a:p>
          <a:p>
            <a:r>
              <a:rPr lang="en-US" noProof="0" dirty="0"/>
              <a:t>We can replace </a:t>
            </a:r>
            <a:r>
              <a:rPr lang="en-US" dirty="0"/>
              <a:t>default clause into a case clause with a primitive type pattern that exposes the matched value</a:t>
            </a:r>
          </a:p>
          <a:p>
            <a:endParaRPr lang="en-US" dirty="0"/>
          </a:p>
        </p:txBody>
      </p:sp>
      <p:sp>
        <p:nvSpPr>
          <p:cNvPr id="4" name="Slide Number Placeholder 3"/>
          <p:cNvSpPr>
            <a:spLocks noGrp="1"/>
          </p:cNvSpPr>
          <p:nvPr>
            <p:ph type="sldNum" sz="quarter" idx="5"/>
          </p:nvPr>
        </p:nvSpPr>
        <p:spPr/>
        <p:txBody>
          <a:bodyPr/>
          <a:lstStyle/>
          <a:p>
            <a:fld id="{7490BB2B-D704-4656-9536-433024DAAF67}" type="slidenum">
              <a:rPr lang="en-US" smtClean="0"/>
              <a:t>8</a:t>
            </a:fld>
            <a:endParaRPr lang="en-US"/>
          </a:p>
        </p:txBody>
      </p:sp>
    </p:spTree>
    <p:extLst>
      <p:ext uri="{BB962C8B-B14F-4D97-AF65-F5344CB8AC3E}">
        <p14:creationId xmlns:p14="http://schemas.microsoft.com/office/powerpoint/2010/main" val="4092575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feature is Module Import.</a:t>
            </a:r>
          </a:p>
          <a:p>
            <a:r>
              <a:rPr lang="en-US" dirty="0"/>
              <a:t>It introduces a new import module syntax, allowing all public packages of a module to be imported with a single declaration.</a:t>
            </a:r>
          </a:p>
          <a:p>
            <a:r>
              <a:rPr lang="en-US" dirty="0"/>
              <a:t>This example in Java twenty on shows how many imports are need to do a simple </a:t>
            </a:r>
            <a:r>
              <a:rPr lang="en-US" b="0" i="0" dirty="0">
                <a:solidFill>
                  <a:srgbClr val="000000"/>
                </a:solidFill>
                <a:effectLst/>
                <a:latin typeface="DejaVu Sans"/>
              </a:rPr>
              <a:t>connection with </a:t>
            </a:r>
            <a:r>
              <a:rPr lang="en-US" b="0" i="0" dirty="0" err="1">
                <a:solidFill>
                  <a:srgbClr val="000000"/>
                </a:solidFill>
                <a:effectLst/>
                <a:latin typeface="DejaVu Sans"/>
              </a:rPr>
              <a:t>DataBase</a:t>
            </a:r>
            <a:r>
              <a:rPr lang="en-US" b="0" i="0" dirty="0">
                <a:solidFill>
                  <a:srgbClr val="000000"/>
                </a:solidFill>
                <a:effectLst/>
                <a:latin typeface="DejaVu Sans"/>
              </a:rPr>
              <a:t>, </a:t>
            </a:r>
          </a:p>
          <a:p>
            <a:r>
              <a:rPr lang="en-US" dirty="0"/>
              <a:t>In java twenty five we just import module </a:t>
            </a:r>
            <a:r>
              <a:rPr lang="en-US" dirty="0" err="1"/>
              <a:t>java.sql</a:t>
            </a:r>
            <a:r>
              <a:rPr lang="en-US" dirty="0"/>
              <a:t> and all classes needed to do this connection are </a:t>
            </a:r>
            <a:r>
              <a:rPr lang="en-US" dirty="0" err="1"/>
              <a:t>avaible</a:t>
            </a:r>
            <a:r>
              <a:rPr lang="en-US" dirty="0"/>
              <a:t>.</a:t>
            </a:r>
          </a:p>
          <a:p>
            <a:endParaRPr lang="en-US" dirty="0"/>
          </a:p>
          <a:p>
            <a:endParaRPr lang="en-US" dirty="0"/>
          </a:p>
          <a:p>
            <a:r>
              <a:rPr lang="en-US" b="1" dirty="0"/>
              <a:t>Reduced Boilerplate:</a:t>
            </a:r>
            <a:r>
              <a:rPr lang="en-US" dirty="0"/>
              <a:t> Significantly cleans up the top of Java source files by replacing multiple import statements with a single, concise import module declaration</a:t>
            </a:r>
          </a:p>
        </p:txBody>
      </p:sp>
      <p:sp>
        <p:nvSpPr>
          <p:cNvPr id="4" name="Slide Number Placeholder 3"/>
          <p:cNvSpPr>
            <a:spLocks noGrp="1"/>
          </p:cNvSpPr>
          <p:nvPr>
            <p:ph type="sldNum" sz="quarter" idx="5"/>
          </p:nvPr>
        </p:nvSpPr>
        <p:spPr/>
        <p:txBody>
          <a:bodyPr/>
          <a:lstStyle/>
          <a:p>
            <a:fld id="{7490BB2B-D704-4656-9536-433024DAAF67}" type="slidenum">
              <a:rPr lang="en-US" smtClean="0"/>
              <a:t>9</a:t>
            </a:fld>
            <a:endParaRPr lang="en-US"/>
          </a:p>
        </p:txBody>
      </p:sp>
    </p:spTree>
    <p:extLst>
      <p:ext uri="{BB962C8B-B14F-4D97-AF65-F5344CB8AC3E}">
        <p14:creationId xmlns:p14="http://schemas.microsoft.com/office/powerpoint/2010/main" val="20618041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pt-BR"/>
              <a:t>Clique para editar o título Mestre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10/15/2025</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to Panorâmica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pt-BR"/>
              <a:t>Clique no ícone para adicionar uma imagem</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48A87A34-81AB-432B-8DAE-1953F412C126}" type="datetimeFigureOut">
              <a:rPr lang="en-US" dirty="0"/>
              <a:t>10/15/2025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pt-BR"/>
              <a:t>Clique para editar o título Mestre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48A87A34-81AB-432B-8DAE-1953F412C126}" type="datetimeFigureOut">
              <a:rPr lang="en-US" dirty="0"/>
              <a:t>10/15/2025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pt-BR"/>
              <a:t>Clique para editar o título Mestre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48A87A34-81AB-432B-8DAE-1953F412C126}" type="datetimeFigureOut">
              <a:rPr lang="en-US" dirty="0"/>
              <a:t>10/15/2025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pt-BR"/>
              <a:t>Clique para editar o título Mestre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48A87A34-81AB-432B-8DAE-1953F412C126}" type="datetimeFigureOut">
              <a:rPr lang="en-US" dirty="0"/>
              <a:t>10/15/2025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nas">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pt-BR"/>
              <a:t>Clique para editar o título Mestre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3" name="Date Placeholder 2"/>
          <p:cNvSpPr>
            <a:spLocks noGrp="1"/>
          </p:cNvSpPr>
          <p:nvPr>
            <p:ph type="dt" sz="half" idx="10"/>
          </p:nvPr>
        </p:nvSpPr>
        <p:spPr/>
        <p:txBody>
          <a:bodyPr/>
          <a:lstStyle/>
          <a:p>
            <a:fld id="{48A87A34-81AB-432B-8DAE-1953F412C126}" type="datetimeFigureOut">
              <a:rPr lang="en-US" dirty="0"/>
              <a:t>10/15/2025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unas de Imagem">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pt-BR"/>
              <a:t>Clique para editar o título Mestre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pt-BR"/>
              <a:t>Clique no ícone para adicionar uma imagem</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pt-BR"/>
              <a:t>Clique no ícone para adicionar uma imagem</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pt-BR"/>
              <a:t>Clique no ícone para adicionar uma imagem</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3" name="Date Placeholder 2"/>
          <p:cNvSpPr>
            <a:spLocks noGrp="1"/>
          </p:cNvSpPr>
          <p:nvPr>
            <p:ph type="dt" sz="half" idx="10"/>
          </p:nvPr>
        </p:nvSpPr>
        <p:spPr/>
        <p:txBody>
          <a:bodyPr/>
          <a:lstStyle/>
          <a:p>
            <a:fld id="{48A87A34-81AB-432B-8DAE-1953F412C126}" type="datetimeFigureOut">
              <a:rPr lang="en-US" dirty="0"/>
              <a:t>10/15/2025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ncho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pt-BR"/>
              <a:t>Clique para editar o título Mestre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48A87A34-81AB-432B-8DAE-1953F412C126}" type="datetimeFigureOut">
              <a:rPr lang="en-US" dirty="0"/>
              <a:t>10/15/2025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1141410" y="3073397"/>
            <a:ext cx="4878391" cy="2717801"/>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172200" y="3073397"/>
            <a:ext cx="4875210" cy="2717801"/>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10/15/2025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10/15/2025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10/15/2025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pt-BR"/>
              <a:t>Clique para editar o título Mestre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48A87A34-81AB-432B-8DAE-1953F412C126}" type="datetimeFigureOut">
              <a:rPr lang="en-US" dirty="0"/>
              <a:t>10/15/2025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48A87A34-81AB-432B-8DAE-1953F412C126}" type="datetimeFigureOut">
              <a:rPr lang="en-US" dirty="0"/>
              <a:t>10/15/2025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10/15/2025</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notesSlide" Target="../notesSlides/notesSlide10.xml"/><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6.svg"/><Relationship Id="rId2" Type="http://schemas.openxmlformats.org/officeDocument/2006/relationships/slideLayout" Target="../slideLayouts/slideLayout2.xml"/><Relationship Id="rId1" Type="http://schemas.openxmlformats.org/officeDocument/2006/relationships/themeOverride" Target="../theme/themeOverride10.xml"/><Relationship Id="rId6" Type="http://schemas.openxmlformats.org/officeDocument/2006/relationships/image" Target="../media/image5.png"/><Relationship Id="rId5" Type="http://schemas.openxmlformats.org/officeDocument/2006/relationships/image" Target="../media/image18.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notesSlide" Target="../notesSlides/notesSlide12.xml"/><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1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notesSlide" Target="../notesSlides/notesSlide13.xml"/><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12.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notesSlide" Target="../notesSlides/notesSlide14.xml"/><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6.svg"/><Relationship Id="rId2" Type="http://schemas.openxmlformats.org/officeDocument/2006/relationships/slideLayout" Target="../slideLayouts/slideLayout2.xml"/><Relationship Id="rId1" Type="http://schemas.openxmlformats.org/officeDocument/2006/relationships/themeOverride" Target="../theme/themeOverride14.xml"/><Relationship Id="rId6" Type="http://schemas.openxmlformats.org/officeDocument/2006/relationships/image" Target="../media/image5.png"/><Relationship Id="rId5" Type="http://schemas.openxmlformats.org/officeDocument/2006/relationships/image" Target="../media/image2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6.svg"/><Relationship Id="rId2" Type="http://schemas.openxmlformats.org/officeDocument/2006/relationships/slideLayout" Target="../slideLayouts/slideLayout2.xml"/><Relationship Id="rId1" Type="http://schemas.openxmlformats.org/officeDocument/2006/relationships/themeOverride" Target="../theme/themeOverride15.xml"/><Relationship Id="rId6" Type="http://schemas.openxmlformats.org/officeDocument/2006/relationships/image" Target="../media/image5.png"/><Relationship Id="rId5" Type="http://schemas.openxmlformats.org/officeDocument/2006/relationships/image" Target="../media/image25.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notesSlide" Target="../notesSlides/notesSlide17.xml"/><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1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6.svg"/><Relationship Id="rId2" Type="http://schemas.openxmlformats.org/officeDocument/2006/relationships/slideLayout" Target="../slideLayouts/slideLayout2.xml"/><Relationship Id="rId1" Type="http://schemas.openxmlformats.org/officeDocument/2006/relationships/themeOverride" Target="../theme/themeOverride17.xml"/><Relationship Id="rId6" Type="http://schemas.openxmlformats.org/officeDocument/2006/relationships/image" Target="../media/image5.png"/><Relationship Id="rId5" Type="http://schemas.openxmlformats.org/officeDocument/2006/relationships/image" Target="../media/image27.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6.svg"/><Relationship Id="rId2" Type="http://schemas.openxmlformats.org/officeDocument/2006/relationships/slideLayout" Target="../slideLayouts/slideLayout2.xml"/><Relationship Id="rId1" Type="http://schemas.openxmlformats.org/officeDocument/2006/relationships/themeOverride" Target="../theme/themeOverride18.xml"/><Relationship Id="rId6" Type="http://schemas.openxmlformats.org/officeDocument/2006/relationships/image" Target="../media/image5.png"/><Relationship Id="rId5" Type="http://schemas.openxmlformats.org/officeDocument/2006/relationships/image" Target="../media/image28.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6.sv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6.svg"/><Relationship Id="rId2" Type="http://schemas.openxmlformats.org/officeDocument/2006/relationships/slideLayout" Target="../slideLayouts/slideLayout2.xml"/><Relationship Id="rId1" Type="http://schemas.openxmlformats.org/officeDocument/2006/relationships/themeOverride" Target="../theme/themeOverride19.xml"/><Relationship Id="rId6" Type="http://schemas.openxmlformats.org/officeDocument/2006/relationships/image" Target="../media/image5.png"/><Relationship Id="rId5" Type="http://schemas.openxmlformats.org/officeDocument/2006/relationships/image" Target="../media/image29.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6.svg"/><Relationship Id="rId2" Type="http://schemas.openxmlformats.org/officeDocument/2006/relationships/slideLayout" Target="../slideLayouts/slideLayout2.xml"/><Relationship Id="rId1" Type="http://schemas.openxmlformats.org/officeDocument/2006/relationships/themeOverride" Target="../theme/themeOverride20.xml"/><Relationship Id="rId6" Type="http://schemas.openxmlformats.org/officeDocument/2006/relationships/image" Target="../media/image5.png"/><Relationship Id="rId5" Type="http://schemas.openxmlformats.org/officeDocument/2006/relationships/image" Target="../media/image30.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31.jpeg"/><Relationship Id="rId2" Type="http://schemas.openxmlformats.org/officeDocument/2006/relationships/slideLayout" Target="../slideLayouts/slideLayout2.xml"/><Relationship Id="rId1" Type="http://schemas.openxmlformats.org/officeDocument/2006/relationships/themeOverride" Target="../theme/themeOverride2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6.svg"/><Relationship Id="rId2" Type="http://schemas.openxmlformats.org/officeDocument/2006/relationships/slideLayout" Target="../slideLayouts/slideLayout2.xml"/><Relationship Id="rId1" Type="http://schemas.openxmlformats.org/officeDocument/2006/relationships/themeOverride" Target="../theme/themeOverride22.xml"/><Relationship Id="rId6" Type="http://schemas.openxmlformats.org/officeDocument/2006/relationships/image" Target="../media/image5.png"/><Relationship Id="rId5" Type="http://schemas.openxmlformats.org/officeDocument/2006/relationships/image" Target="../media/image32.jp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6.svg"/><Relationship Id="rId2" Type="http://schemas.openxmlformats.org/officeDocument/2006/relationships/slideLayout" Target="../slideLayouts/slideLayout2.xml"/><Relationship Id="rId1" Type="http://schemas.openxmlformats.org/officeDocument/2006/relationships/themeOverride" Target="../theme/themeOverride23.xml"/><Relationship Id="rId6" Type="http://schemas.openxmlformats.org/officeDocument/2006/relationships/image" Target="../media/image5.png"/><Relationship Id="rId5" Type="http://schemas.openxmlformats.org/officeDocument/2006/relationships/image" Target="../media/image33.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6.svg"/><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notesSlide" Target="../notesSlides/notesSlide4.xml"/><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notesSlide" Target="../notesSlides/notesSlide6.xml"/><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notesSlide" Target="../notesSlides/notesSlide7.xml"/><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6.svg"/><Relationship Id="rId2" Type="http://schemas.openxmlformats.org/officeDocument/2006/relationships/slideLayout" Target="../slideLayouts/slideLayout2.xml"/><Relationship Id="rId1" Type="http://schemas.openxmlformats.org/officeDocument/2006/relationships/themeOverride" Target="../theme/themeOverride7.xml"/><Relationship Id="rId6" Type="http://schemas.openxmlformats.org/officeDocument/2006/relationships/image" Target="../media/image5.png"/><Relationship Id="rId5" Type="http://schemas.openxmlformats.org/officeDocument/2006/relationships/image" Target="../media/image13.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notesSlide" Target="../notesSlides/notesSlide9.xml"/><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02424645-5579-007B-1482-FE1BFE15F874}"/>
              </a:ext>
            </a:extLst>
          </p:cNvPr>
          <p:cNvSpPr>
            <a:spLocks noGrp="1"/>
          </p:cNvSpPr>
          <p:nvPr>
            <p:ph type="subTitle" idx="1"/>
          </p:nvPr>
        </p:nvSpPr>
        <p:spPr>
          <a:xfrm>
            <a:off x="3705224" y="3900549"/>
            <a:ext cx="4907553" cy="2099657"/>
          </a:xfrm>
        </p:spPr>
        <p:txBody>
          <a:bodyPr/>
          <a:lstStyle/>
          <a:p>
            <a:endParaRPr lang="en-US" noProof="0" dirty="0"/>
          </a:p>
          <a:p>
            <a:r>
              <a:rPr lang="en-US" sz="3200" b="1" noProof="0" dirty="0"/>
              <a:t>JAVA 25 – NEW FEATURES</a:t>
            </a:r>
          </a:p>
        </p:txBody>
      </p:sp>
      <p:pic>
        <p:nvPicPr>
          <p:cNvPr id="15" name="Imagem 14" descr="Logotipo&#10;&#10;O conteúdo gerado por IA pode estar incorreto.">
            <a:extLst>
              <a:ext uri="{FF2B5EF4-FFF2-40B4-BE49-F238E27FC236}">
                <a16:creationId xmlns:a16="http://schemas.microsoft.com/office/drawing/2014/main" id="{E6AC5855-9CE4-9741-F72E-D7E65A5A0BF6}"/>
              </a:ext>
            </a:extLst>
          </p:cNvPr>
          <p:cNvPicPr>
            <a:picLocks noChangeAspect="1"/>
          </p:cNvPicPr>
          <p:nvPr/>
        </p:nvPicPr>
        <p:blipFill>
          <a:blip r:embed="rId4"/>
          <a:srcRect l="34246" t="17558" r="24137" b="38086"/>
          <a:stretch/>
        </p:blipFill>
        <p:spPr>
          <a:xfrm>
            <a:off x="4322276" y="1122363"/>
            <a:ext cx="2854105" cy="3041964"/>
          </a:xfrm>
          <a:prstGeom prst="rect">
            <a:avLst/>
          </a:prstGeom>
        </p:spPr>
      </p:pic>
      <p:pic>
        <p:nvPicPr>
          <p:cNvPr id="20" name="Camera 19">
            <a:extLst>
              <a:ext uri="{FF2B5EF4-FFF2-40B4-BE49-F238E27FC236}">
                <a16:creationId xmlns:a16="http://schemas.microsoft.com/office/drawing/2014/main" id="{F003A1A2-BDE2-4E70-8B8B-3F398A6A9CFD}"/>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052304" y="4718304"/>
            <a:ext cx="2057400" cy="2057400"/>
          </a:xfrm>
          <a:prstGeom prst="ellipse">
            <a:avLst/>
          </a:prstGeom>
        </p:spPr>
      </p:pic>
      <p:pic>
        <p:nvPicPr>
          <p:cNvPr id="21" name="Camera 20">
            <a:extLst>
              <a:ext uri="{FF2B5EF4-FFF2-40B4-BE49-F238E27FC236}">
                <a16:creationId xmlns:a16="http://schemas.microsoft.com/office/drawing/2014/main" id="{3B72E518-400B-77DB-5664-32326511E6EE}"/>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052304" y="4718304"/>
            <a:ext cx="2057400" cy="2057400"/>
          </a:xfrm>
          <a:prstGeom prst="ellipse">
            <a:avLst/>
          </a:prstGeom>
        </p:spPr>
      </p:pic>
      <p:pic>
        <p:nvPicPr>
          <p:cNvPr id="22" name="Camera 21">
            <a:extLst>
              <a:ext uri="{FF2B5EF4-FFF2-40B4-BE49-F238E27FC236}">
                <a16:creationId xmlns:a16="http://schemas.microsoft.com/office/drawing/2014/main" id="{7E497651-1236-4E09-FF19-8DF4D44979EB}"/>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10798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39000" b="-3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47F990-8662-B27E-B2F3-95D8083AFCE2}"/>
              </a:ext>
            </a:extLst>
          </p:cNvPr>
          <p:cNvSpPr>
            <a:spLocks noGrp="1"/>
          </p:cNvSpPr>
          <p:nvPr>
            <p:ph type="title"/>
          </p:nvPr>
        </p:nvSpPr>
        <p:spPr>
          <a:xfrm>
            <a:off x="1143001" y="83208"/>
            <a:ext cx="9905998" cy="1029127"/>
          </a:xfrm>
        </p:spPr>
        <p:txBody>
          <a:bodyPr/>
          <a:lstStyle/>
          <a:p>
            <a:r>
              <a:rPr lang="en-US" noProof="0" dirty="0"/>
              <a:t>Java 25 new </a:t>
            </a:r>
            <a:r>
              <a:rPr lang="en-US" noProof="0" dirty="0" err="1"/>
              <a:t>FEatures</a:t>
            </a:r>
            <a:endParaRPr lang="en-US" noProof="0" dirty="0"/>
          </a:p>
        </p:txBody>
      </p:sp>
      <p:sp>
        <p:nvSpPr>
          <p:cNvPr id="3" name="Espaço Reservado para Conteúdo 2">
            <a:extLst>
              <a:ext uri="{FF2B5EF4-FFF2-40B4-BE49-F238E27FC236}">
                <a16:creationId xmlns:a16="http://schemas.microsoft.com/office/drawing/2014/main" id="{E0646B07-BA15-431A-F263-04700E726FE9}"/>
              </a:ext>
            </a:extLst>
          </p:cNvPr>
          <p:cNvSpPr>
            <a:spLocks noGrp="1"/>
          </p:cNvSpPr>
          <p:nvPr>
            <p:ph idx="1"/>
          </p:nvPr>
        </p:nvSpPr>
        <p:spPr>
          <a:xfrm>
            <a:off x="1143001" y="1112335"/>
            <a:ext cx="9905999" cy="1160402"/>
          </a:xfrm>
        </p:spPr>
        <p:txBody>
          <a:bodyPr/>
          <a:lstStyle/>
          <a:p>
            <a:r>
              <a:rPr lang="en-US" noProof="0" dirty="0"/>
              <a:t>Module Import (JEP 511)</a:t>
            </a:r>
          </a:p>
          <a:p>
            <a:pPr lvl="1"/>
            <a:r>
              <a:rPr lang="en-US" noProof="0" dirty="0"/>
              <a:t>Reduce number of import lines</a:t>
            </a:r>
          </a:p>
          <a:p>
            <a:endParaRPr lang="en-US" noProof="0" dirty="0"/>
          </a:p>
          <a:p>
            <a:endParaRPr lang="en-US" noProof="0" dirty="0"/>
          </a:p>
          <a:p>
            <a:endParaRPr lang="en-US" noProof="0" dirty="0"/>
          </a:p>
        </p:txBody>
      </p:sp>
      <p:pic>
        <p:nvPicPr>
          <p:cNvPr id="5" name="Picture 4">
            <a:extLst>
              <a:ext uri="{FF2B5EF4-FFF2-40B4-BE49-F238E27FC236}">
                <a16:creationId xmlns:a16="http://schemas.microsoft.com/office/drawing/2014/main" id="{71BF5918-0716-FEA7-7E3E-F6C6611F35F1}"/>
              </a:ext>
            </a:extLst>
          </p:cNvPr>
          <p:cNvPicPr>
            <a:picLocks noChangeAspect="1"/>
          </p:cNvPicPr>
          <p:nvPr/>
        </p:nvPicPr>
        <p:blipFill>
          <a:blip r:embed="rId5"/>
          <a:srcRect l="830" r="830"/>
          <a:stretch/>
        </p:blipFill>
        <p:spPr>
          <a:xfrm>
            <a:off x="761475" y="2668160"/>
            <a:ext cx="5040031" cy="3229426"/>
          </a:xfrm>
          <a:prstGeom prst="rect">
            <a:avLst/>
          </a:prstGeom>
        </p:spPr>
      </p:pic>
      <p:sp>
        <p:nvSpPr>
          <p:cNvPr id="8" name="Espaço Reservado para Conteúdo 2">
            <a:extLst>
              <a:ext uri="{FF2B5EF4-FFF2-40B4-BE49-F238E27FC236}">
                <a16:creationId xmlns:a16="http://schemas.microsoft.com/office/drawing/2014/main" id="{3D7E3337-2448-F1E1-10AA-395C674C17B8}"/>
              </a:ext>
            </a:extLst>
          </p:cNvPr>
          <p:cNvSpPr txBox="1">
            <a:spLocks/>
          </p:cNvSpPr>
          <p:nvPr/>
        </p:nvSpPr>
        <p:spPr>
          <a:xfrm>
            <a:off x="1588699" y="2291848"/>
            <a:ext cx="2526101" cy="48776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noProof="0" dirty="0"/>
              <a:t>Java 21</a:t>
            </a:r>
          </a:p>
          <a:p>
            <a:endParaRPr lang="en-US" noProof="0" dirty="0"/>
          </a:p>
        </p:txBody>
      </p:sp>
      <p:pic>
        <p:nvPicPr>
          <p:cNvPr id="10" name="Picture 9">
            <a:extLst>
              <a:ext uri="{FF2B5EF4-FFF2-40B4-BE49-F238E27FC236}">
                <a16:creationId xmlns:a16="http://schemas.microsoft.com/office/drawing/2014/main" id="{EA0E5205-9338-FC17-DC28-384F8A0777BA}"/>
              </a:ext>
            </a:extLst>
          </p:cNvPr>
          <p:cNvPicPr>
            <a:picLocks noChangeAspect="1"/>
          </p:cNvPicPr>
          <p:nvPr/>
        </p:nvPicPr>
        <p:blipFill>
          <a:blip r:embed="rId6"/>
          <a:srcRect l="5613" r="2287"/>
          <a:stretch/>
        </p:blipFill>
        <p:spPr>
          <a:xfrm>
            <a:off x="6042659" y="2668160"/>
            <a:ext cx="5774200" cy="3229426"/>
          </a:xfrm>
          <a:prstGeom prst="rect">
            <a:avLst/>
          </a:prstGeom>
        </p:spPr>
      </p:pic>
      <p:sp>
        <p:nvSpPr>
          <p:cNvPr id="11" name="Espaço Reservado para Conteúdo 2">
            <a:extLst>
              <a:ext uri="{FF2B5EF4-FFF2-40B4-BE49-F238E27FC236}">
                <a16:creationId xmlns:a16="http://schemas.microsoft.com/office/drawing/2014/main" id="{6E228162-8638-DD2B-D892-DB1A6166FD4F}"/>
              </a:ext>
            </a:extLst>
          </p:cNvPr>
          <p:cNvSpPr txBox="1">
            <a:spLocks/>
          </p:cNvSpPr>
          <p:nvPr/>
        </p:nvSpPr>
        <p:spPr>
          <a:xfrm>
            <a:off x="7471985" y="2272737"/>
            <a:ext cx="2526101" cy="48776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noProof="0" dirty="0"/>
              <a:t>Java 25</a:t>
            </a:r>
          </a:p>
          <a:p>
            <a:endParaRPr lang="en-US" noProof="0" dirty="0"/>
          </a:p>
        </p:txBody>
      </p:sp>
      <p:pic>
        <p:nvPicPr>
          <p:cNvPr id="7" name="Graphic 6">
            <a:extLst>
              <a:ext uri="{FF2B5EF4-FFF2-40B4-BE49-F238E27FC236}">
                <a16:creationId xmlns:a16="http://schemas.microsoft.com/office/drawing/2014/main" id="{A1C8DAF5-8D1D-3DAB-07B1-B0CC4135F017}"/>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10052304" y="4718304"/>
            <a:ext cx="2057400" cy="2057400"/>
          </a:xfrm>
          <a:prstGeom prst="ellipse">
            <a:avLst/>
          </a:prstGeom>
        </p:spPr>
      </p:pic>
      <p:pic>
        <p:nvPicPr>
          <p:cNvPr id="9" name="Camera 8">
            <a:extLst>
              <a:ext uri="{FF2B5EF4-FFF2-40B4-BE49-F238E27FC236}">
                <a16:creationId xmlns:a16="http://schemas.microsoft.com/office/drawing/2014/main" id="{26898328-D6B6-7768-362E-B7C9CEDA5B64}"/>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86291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39000" b="-3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47F990-8662-B27E-B2F3-95D8083AFCE2}"/>
              </a:ext>
            </a:extLst>
          </p:cNvPr>
          <p:cNvSpPr>
            <a:spLocks noGrp="1"/>
          </p:cNvSpPr>
          <p:nvPr>
            <p:ph type="title"/>
          </p:nvPr>
        </p:nvSpPr>
        <p:spPr>
          <a:xfrm>
            <a:off x="1143001" y="83208"/>
            <a:ext cx="9905998" cy="1029127"/>
          </a:xfrm>
        </p:spPr>
        <p:txBody>
          <a:bodyPr/>
          <a:lstStyle/>
          <a:p>
            <a:r>
              <a:rPr lang="en-US" noProof="0" dirty="0"/>
              <a:t>Java 25 new </a:t>
            </a:r>
            <a:r>
              <a:rPr lang="en-US" noProof="0" dirty="0" err="1"/>
              <a:t>FEatures</a:t>
            </a:r>
            <a:endParaRPr lang="en-US" noProof="0" dirty="0"/>
          </a:p>
        </p:txBody>
      </p:sp>
      <p:sp>
        <p:nvSpPr>
          <p:cNvPr id="3" name="Espaço Reservado para Conteúdo 2">
            <a:extLst>
              <a:ext uri="{FF2B5EF4-FFF2-40B4-BE49-F238E27FC236}">
                <a16:creationId xmlns:a16="http://schemas.microsoft.com/office/drawing/2014/main" id="{E0646B07-BA15-431A-F263-04700E726FE9}"/>
              </a:ext>
            </a:extLst>
          </p:cNvPr>
          <p:cNvSpPr>
            <a:spLocks noGrp="1"/>
          </p:cNvSpPr>
          <p:nvPr>
            <p:ph idx="1"/>
          </p:nvPr>
        </p:nvSpPr>
        <p:spPr>
          <a:xfrm>
            <a:off x="1143001" y="1112335"/>
            <a:ext cx="9905999" cy="1447486"/>
          </a:xfrm>
        </p:spPr>
        <p:txBody>
          <a:bodyPr/>
          <a:lstStyle/>
          <a:p>
            <a:r>
              <a:rPr lang="en-US" noProof="0" dirty="0"/>
              <a:t>Module Import (JEP 511)</a:t>
            </a:r>
          </a:p>
          <a:p>
            <a:pPr lvl="1"/>
            <a:r>
              <a:rPr lang="en-US" dirty="0"/>
              <a:t>Reduced Boilerplate</a:t>
            </a:r>
          </a:p>
          <a:p>
            <a:pPr lvl="1"/>
            <a:r>
              <a:rPr lang="en-US" dirty="0"/>
              <a:t>Improved Code Readability</a:t>
            </a:r>
            <a:endParaRPr lang="en-US" noProof="0" dirty="0"/>
          </a:p>
          <a:p>
            <a:endParaRPr lang="en-US" noProof="0" dirty="0"/>
          </a:p>
        </p:txBody>
      </p:sp>
      <p:pic>
        <p:nvPicPr>
          <p:cNvPr id="10" name="Picture 9">
            <a:extLst>
              <a:ext uri="{FF2B5EF4-FFF2-40B4-BE49-F238E27FC236}">
                <a16:creationId xmlns:a16="http://schemas.microsoft.com/office/drawing/2014/main" id="{EA0E5205-9338-FC17-DC28-384F8A0777BA}"/>
              </a:ext>
            </a:extLst>
          </p:cNvPr>
          <p:cNvPicPr>
            <a:picLocks noChangeAspect="1"/>
          </p:cNvPicPr>
          <p:nvPr/>
        </p:nvPicPr>
        <p:blipFill>
          <a:blip r:embed="rId5"/>
          <a:srcRect l="186" r="788"/>
          <a:stretch/>
        </p:blipFill>
        <p:spPr>
          <a:xfrm>
            <a:off x="2665967" y="3556137"/>
            <a:ext cx="6702017" cy="1928827"/>
          </a:xfrm>
          <a:prstGeom prst="rect">
            <a:avLst/>
          </a:prstGeom>
        </p:spPr>
      </p:pic>
      <p:sp>
        <p:nvSpPr>
          <p:cNvPr id="11" name="Espaço Reservado para Conteúdo 2">
            <a:extLst>
              <a:ext uri="{FF2B5EF4-FFF2-40B4-BE49-F238E27FC236}">
                <a16:creationId xmlns:a16="http://schemas.microsoft.com/office/drawing/2014/main" id="{6E228162-8638-DD2B-D892-DB1A6166FD4F}"/>
              </a:ext>
            </a:extLst>
          </p:cNvPr>
          <p:cNvSpPr txBox="1">
            <a:spLocks/>
          </p:cNvSpPr>
          <p:nvPr/>
        </p:nvSpPr>
        <p:spPr>
          <a:xfrm>
            <a:off x="4449127" y="2814095"/>
            <a:ext cx="2526101" cy="48776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noProof="0" dirty="0"/>
              <a:t>Java 25</a:t>
            </a:r>
          </a:p>
          <a:p>
            <a:endParaRPr lang="en-US" noProof="0" dirty="0"/>
          </a:p>
        </p:txBody>
      </p:sp>
      <p:pic>
        <p:nvPicPr>
          <p:cNvPr id="9" name="Graphic 8">
            <a:extLst>
              <a:ext uri="{FF2B5EF4-FFF2-40B4-BE49-F238E27FC236}">
                <a16:creationId xmlns:a16="http://schemas.microsoft.com/office/drawing/2014/main" id="{6493D3EA-A621-25C8-F00A-B265857F28C1}"/>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052304" y="4718304"/>
            <a:ext cx="2057400" cy="2057400"/>
          </a:xfrm>
          <a:prstGeom prst="ellipse">
            <a:avLst/>
          </a:prstGeom>
        </p:spPr>
      </p:pic>
      <p:pic>
        <p:nvPicPr>
          <p:cNvPr id="12" name="Camera 11">
            <a:extLst>
              <a:ext uri="{FF2B5EF4-FFF2-40B4-BE49-F238E27FC236}">
                <a16:creationId xmlns:a16="http://schemas.microsoft.com/office/drawing/2014/main" id="{883FCC1A-3C50-F089-DBAF-7AD908D6917C}"/>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85621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39000" b="-3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47F990-8662-B27E-B2F3-95D8083AFCE2}"/>
              </a:ext>
            </a:extLst>
          </p:cNvPr>
          <p:cNvSpPr>
            <a:spLocks noGrp="1"/>
          </p:cNvSpPr>
          <p:nvPr>
            <p:ph type="title"/>
          </p:nvPr>
        </p:nvSpPr>
        <p:spPr>
          <a:xfrm>
            <a:off x="1143001" y="83208"/>
            <a:ext cx="9905998" cy="1029127"/>
          </a:xfrm>
        </p:spPr>
        <p:txBody>
          <a:bodyPr/>
          <a:lstStyle/>
          <a:p>
            <a:r>
              <a:rPr lang="en-US" noProof="0" dirty="0"/>
              <a:t>Java 25 new </a:t>
            </a:r>
            <a:r>
              <a:rPr lang="en-US" noProof="0" dirty="0" err="1"/>
              <a:t>FEatures</a:t>
            </a:r>
            <a:endParaRPr lang="en-US" noProof="0" dirty="0"/>
          </a:p>
        </p:txBody>
      </p:sp>
      <p:sp>
        <p:nvSpPr>
          <p:cNvPr id="3" name="Espaço Reservado para Conteúdo 2">
            <a:extLst>
              <a:ext uri="{FF2B5EF4-FFF2-40B4-BE49-F238E27FC236}">
                <a16:creationId xmlns:a16="http://schemas.microsoft.com/office/drawing/2014/main" id="{E0646B07-BA15-431A-F263-04700E726FE9}"/>
              </a:ext>
            </a:extLst>
          </p:cNvPr>
          <p:cNvSpPr>
            <a:spLocks noGrp="1"/>
          </p:cNvSpPr>
          <p:nvPr>
            <p:ph idx="1"/>
          </p:nvPr>
        </p:nvSpPr>
        <p:spPr>
          <a:xfrm>
            <a:off x="1143001" y="1112334"/>
            <a:ext cx="9905999" cy="1829273"/>
          </a:xfrm>
        </p:spPr>
        <p:txBody>
          <a:bodyPr>
            <a:normAutofit/>
          </a:bodyPr>
          <a:lstStyle/>
          <a:p>
            <a:r>
              <a:rPr lang="en-US" noProof="0" dirty="0"/>
              <a:t>Compact Source Files and Instance Main Methods (JEP 512)</a:t>
            </a:r>
          </a:p>
          <a:p>
            <a:pPr lvl="1"/>
            <a:r>
              <a:rPr lang="en-US" noProof="0" dirty="0"/>
              <a:t>Developers can omit package and module declarations</a:t>
            </a:r>
          </a:p>
          <a:p>
            <a:pPr lvl="1"/>
            <a:r>
              <a:rPr lang="en-US" noProof="0" dirty="0"/>
              <a:t>Can code methods and fields without explicitly declaring a surrounding class</a:t>
            </a:r>
          </a:p>
          <a:p>
            <a:pPr lvl="1"/>
            <a:r>
              <a:rPr lang="en-US" noProof="0" dirty="0"/>
              <a:t>A compact source file declares a class implicitly</a:t>
            </a:r>
          </a:p>
          <a:p>
            <a:endParaRPr lang="en-US" noProof="0" dirty="0"/>
          </a:p>
          <a:p>
            <a:endParaRPr lang="en-US" noProof="0" dirty="0"/>
          </a:p>
          <a:p>
            <a:endParaRPr lang="en-US" noProof="0" dirty="0"/>
          </a:p>
        </p:txBody>
      </p:sp>
      <p:pic>
        <p:nvPicPr>
          <p:cNvPr id="5" name="Picture 4">
            <a:extLst>
              <a:ext uri="{FF2B5EF4-FFF2-40B4-BE49-F238E27FC236}">
                <a16:creationId xmlns:a16="http://schemas.microsoft.com/office/drawing/2014/main" id="{71BF5918-0716-FEA7-7E3E-F6C6611F35F1}"/>
              </a:ext>
            </a:extLst>
          </p:cNvPr>
          <p:cNvPicPr>
            <a:picLocks noChangeAspect="1"/>
          </p:cNvPicPr>
          <p:nvPr/>
        </p:nvPicPr>
        <p:blipFill>
          <a:blip r:embed="rId5"/>
          <a:srcRect l="-28" r="13332"/>
          <a:stretch/>
        </p:blipFill>
        <p:spPr>
          <a:xfrm>
            <a:off x="1386694" y="3810570"/>
            <a:ext cx="4709306" cy="2231644"/>
          </a:xfrm>
          <a:prstGeom prst="rect">
            <a:avLst/>
          </a:prstGeom>
        </p:spPr>
      </p:pic>
      <p:sp>
        <p:nvSpPr>
          <p:cNvPr id="8" name="Espaço Reservado para Conteúdo 2">
            <a:extLst>
              <a:ext uri="{FF2B5EF4-FFF2-40B4-BE49-F238E27FC236}">
                <a16:creationId xmlns:a16="http://schemas.microsoft.com/office/drawing/2014/main" id="{3D7E3337-2448-F1E1-10AA-395C674C17B8}"/>
              </a:ext>
            </a:extLst>
          </p:cNvPr>
          <p:cNvSpPr txBox="1">
            <a:spLocks/>
          </p:cNvSpPr>
          <p:nvPr/>
        </p:nvSpPr>
        <p:spPr>
          <a:xfrm>
            <a:off x="2140790" y="3322802"/>
            <a:ext cx="2526101" cy="48776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noProof="0" dirty="0"/>
              <a:t>Java 21</a:t>
            </a:r>
          </a:p>
          <a:p>
            <a:endParaRPr lang="en-US" noProof="0" dirty="0"/>
          </a:p>
        </p:txBody>
      </p:sp>
      <p:pic>
        <p:nvPicPr>
          <p:cNvPr id="10" name="Picture 9">
            <a:extLst>
              <a:ext uri="{FF2B5EF4-FFF2-40B4-BE49-F238E27FC236}">
                <a16:creationId xmlns:a16="http://schemas.microsoft.com/office/drawing/2014/main" id="{EA0E5205-9338-FC17-DC28-384F8A0777BA}"/>
              </a:ext>
            </a:extLst>
          </p:cNvPr>
          <p:cNvPicPr>
            <a:picLocks noChangeAspect="1"/>
          </p:cNvPicPr>
          <p:nvPr/>
        </p:nvPicPr>
        <p:blipFill>
          <a:blip r:embed="rId6"/>
          <a:srcRect l="667" r="1097"/>
          <a:stretch/>
        </p:blipFill>
        <p:spPr>
          <a:xfrm>
            <a:off x="6454221" y="3810570"/>
            <a:ext cx="4910465" cy="1029127"/>
          </a:xfrm>
          <a:prstGeom prst="rect">
            <a:avLst/>
          </a:prstGeom>
        </p:spPr>
      </p:pic>
      <p:sp>
        <p:nvSpPr>
          <p:cNvPr id="11" name="Espaço Reservado para Conteúdo 2">
            <a:extLst>
              <a:ext uri="{FF2B5EF4-FFF2-40B4-BE49-F238E27FC236}">
                <a16:creationId xmlns:a16="http://schemas.microsoft.com/office/drawing/2014/main" id="{6E228162-8638-DD2B-D892-DB1A6166FD4F}"/>
              </a:ext>
            </a:extLst>
          </p:cNvPr>
          <p:cNvSpPr txBox="1">
            <a:spLocks/>
          </p:cNvSpPr>
          <p:nvPr/>
        </p:nvSpPr>
        <p:spPr>
          <a:xfrm>
            <a:off x="7463359" y="3322802"/>
            <a:ext cx="2526101" cy="48776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noProof="0" dirty="0"/>
              <a:t>Java 25</a:t>
            </a:r>
          </a:p>
          <a:p>
            <a:endParaRPr lang="en-US" noProof="0" dirty="0"/>
          </a:p>
        </p:txBody>
      </p:sp>
      <p:pic>
        <p:nvPicPr>
          <p:cNvPr id="6" name="Graphic 5">
            <a:extLst>
              <a:ext uri="{FF2B5EF4-FFF2-40B4-BE49-F238E27FC236}">
                <a16:creationId xmlns:a16="http://schemas.microsoft.com/office/drawing/2014/main" id="{8A074837-B084-8FEA-41BA-533C4F3D7498}"/>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10052304" y="4718304"/>
            <a:ext cx="2057400" cy="2057400"/>
          </a:xfrm>
          <a:prstGeom prst="ellipse">
            <a:avLst/>
          </a:prstGeom>
        </p:spPr>
      </p:pic>
      <p:pic>
        <p:nvPicPr>
          <p:cNvPr id="7" name="Camera 6">
            <a:extLst>
              <a:ext uri="{FF2B5EF4-FFF2-40B4-BE49-F238E27FC236}">
                <a16:creationId xmlns:a16="http://schemas.microsoft.com/office/drawing/2014/main" id="{1020822D-A054-6408-96F8-42EB4199CE31}"/>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60976894"/>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39000" b="-3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47F990-8662-B27E-B2F3-95D8083AFCE2}"/>
              </a:ext>
            </a:extLst>
          </p:cNvPr>
          <p:cNvSpPr>
            <a:spLocks noGrp="1"/>
          </p:cNvSpPr>
          <p:nvPr>
            <p:ph type="title"/>
          </p:nvPr>
        </p:nvSpPr>
        <p:spPr>
          <a:xfrm>
            <a:off x="1143001" y="83208"/>
            <a:ext cx="9905998" cy="1029127"/>
          </a:xfrm>
        </p:spPr>
        <p:txBody>
          <a:bodyPr/>
          <a:lstStyle/>
          <a:p>
            <a:r>
              <a:rPr lang="en-US" noProof="0" dirty="0"/>
              <a:t>Java 25 new </a:t>
            </a:r>
            <a:r>
              <a:rPr lang="en-US" noProof="0" dirty="0" err="1"/>
              <a:t>FEatures</a:t>
            </a:r>
            <a:endParaRPr lang="en-US" noProof="0" dirty="0"/>
          </a:p>
        </p:txBody>
      </p:sp>
      <p:sp>
        <p:nvSpPr>
          <p:cNvPr id="3" name="Espaço Reservado para Conteúdo 2">
            <a:extLst>
              <a:ext uri="{FF2B5EF4-FFF2-40B4-BE49-F238E27FC236}">
                <a16:creationId xmlns:a16="http://schemas.microsoft.com/office/drawing/2014/main" id="{E0646B07-BA15-431A-F263-04700E726FE9}"/>
              </a:ext>
            </a:extLst>
          </p:cNvPr>
          <p:cNvSpPr>
            <a:spLocks noGrp="1"/>
          </p:cNvSpPr>
          <p:nvPr>
            <p:ph idx="1"/>
          </p:nvPr>
        </p:nvSpPr>
        <p:spPr>
          <a:xfrm>
            <a:off x="1143001" y="1112334"/>
            <a:ext cx="9905999" cy="1829273"/>
          </a:xfrm>
        </p:spPr>
        <p:txBody>
          <a:bodyPr>
            <a:normAutofit fontScale="85000" lnSpcReduction="10000"/>
          </a:bodyPr>
          <a:lstStyle/>
          <a:p>
            <a:r>
              <a:rPr lang="en-US" noProof="0" dirty="0"/>
              <a:t>Compact Source Files and Instance Main Methods (JEP 512)</a:t>
            </a:r>
          </a:p>
          <a:p>
            <a:pPr lvl="1"/>
            <a:r>
              <a:rPr lang="en-US" noProof="0" dirty="0"/>
              <a:t>Developers can omit package and module declarations</a:t>
            </a:r>
          </a:p>
          <a:p>
            <a:pPr lvl="1"/>
            <a:r>
              <a:rPr lang="en-US" noProof="0" dirty="0"/>
              <a:t>Can code methods and fields without explicitly declaring a surrounding class</a:t>
            </a:r>
          </a:p>
          <a:p>
            <a:pPr lvl="1"/>
            <a:r>
              <a:rPr lang="en-US" noProof="0" dirty="0"/>
              <a:t>A compact source file declares a class implicitly</a:t>
            </a:r>
          </a:p>
          <a:p>
            <a:pPr lvl="1"/>
            <a:r>
              <a:rPr lang="en-US" noProof="0" dirty="0"/>
              <a:t>Allow main to be non-static, and drop the requirements for public and an array parameter</a:t>
            </a:r>
          </a:p>
          <a:p>
            <a:endParaRPr lang="en-US" noProof="0" dirty="0"/>
          </a:p>
          <a:p>
            <a:endParaRPr lang="en-US" noProof="0" dirty="0"/>
          </a:p>
          <a:p>
            <a:endParaRPr lang="en-US" noProof="0" dirty="0"/>
          </a:p>
        </p:txBody>
      </p:sp>
      <p:pic>
        <p:nvPicPr>
          <p:cNvPr id="5" name="Picture 4">
            <a:extLst>
              <a:ext uri="{FF2B5EF4-FFF2-40B4-BE49-F238E27FC236}">
                <a16:creationId xmlns:a16="http://schemas.microsoft.com/office/drawing/2014/main" id="{71BF5918-0716-FEA7-7E3E-F6C6611F35F1}"/>
              </a:ext>
            </a:extLst>
          </p:cNvPr>
          <p:cNvPicPr>
            <a:picLocks noChangeAspect="1"/>
          </p:cNvPicPr>
          <p:nvPr/>
        </p:nvPicPr>
        <p:blipFill>
          <a:blip r:embed="rId5"/>
          <a:srcRect l="-28" r="13332"/>
          <a:stretch/>
        </p:blipFill>
        <p:spPr>
          <a:xfrm>
            <a:off x="1386694" y="3810570"/>
            <a:ext cx="4709306" cy="2231644"/>
          </a:xfrm>
          <a:prstGeom prst="rect">
            <a:avLst/>
          </a:prstGeom>
        </p:spPr>
      </p:pic>
      <p:sp>
        <p:nvSpPr>
          <p:cNvPr id="8" name="Espaço Reservado para Conteúdo 2">
            <a:extLst>
              <a:ext uri="{FF2B5EF4-FFF2-40B4-BE49-F238E27FC236}">
                <a16:creationId xmlns:a16="http://schemas.microsoft.com/office/drawing/2014/main" id="{3D7E3337-2448-F1E1-10AA-395C674C17B8}"/>
              </a:ext>
            </a:extLst>
          </p:cNvPr>
          <p:cNvSpPr txBox="1">
            <a:spLocks/>
          </p:cNvSpPr>
          <p:nvPr/>
        </p:nvSpPr>
        <p:spPr>
          <a:xfrm>
            <a:off x="2140790" y="3322802"/>
            <a:ext cx="2526101" cy="48776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noProof="0" dirty="0"/>
              <a:t>Java 21</a:t>
            </a:r>
          </a:p>
          <a:p>
            <a:endParaRPr lang="en-US" noProof="0" dirty="0"/>
          </a:p>
        </p:txBody>
      </p:sp>
      <p:pic>
        <p:nvPicPr>
          <p:cNvPr id="10" name="Picture 9">
            <a:extLst>
              <a:ext uri="{FF2B5EF4-FFF2-40B4-BE49-F238E27FC236}">
                <a16:creationId xmlns:a16="http://schemas.microsoft.com/office/drawing/2014/main" id="{EA0E5205-9338-FC17-DC28-384F8A0777BA}"/>
              </a:ext>
            </a:extLst>
          </p:cNvPr>
          <p:cNvPicPr>
            <a:picLocks noChangeAspect="1"/>
          </p:cNvPicPr>
          <p:nvPr/>
        </p:nvPicPr>
        <p:blipFill>
          <a:blip r:embed="rId6"/>
          <a:srcRect l="31" t="124" r="7059"/>
          <a:stretch/>
        </p:blipFill>
        <p:spPr>
          <a:xfrm>
            <a:off x="6676845" y="3810570"/>
            <a:ext cx="4486681" cy="1029127"/>
          </a:xfrm>
          <a:prstGeom prst="rect">
            <a:avLst/>
          </a:prstGeom>
        </p:spPr>
      </p:pic>
      <p:sp>
        <p:nvSpPr>
          <p:cNvPr id="11" name="Espaço Reservado para Conteúdo 2">
            <a:extLst>
              <a:ext uri="{FF2B5EF4-FFF2-40B4-BE49-F238E27FC236}">
                <a16:creationId xmlns:a16="http://schemas.microsoft.com/office/drawing/2014/main" id="{6E228162-8638-DD2B-D892-DB1A6166FD4F}"/>
              </a:ext>
            </a:extLst>
          </p:cNvPr>
          <p:cNvSpPr txBox="1">
            <a:spLocks/>
          </p:cNvSpPr>
          <p:nvPr/>
        </p:nvSpPr>
        <p:spPr>
          <a:xfrm>
            <a:off x="7463359" y="3322802"/>
            <a:ext cx="2526101" cy="48776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noProof="0" dirty="0"/>
              <a:t>Java 25</a:t>
            </a:r>
          </a:p>
          <a:p>
            <a:endParaRPr lang="en-US" noProof="0" dirty="0"/>
          </a:p>
        </p:txBody>
      </p:sp>
      <p:pic>
        <p:nvPicPr>
          <p:cNvPr id="7" name="Graphic 6">
            <a:extLst>
              <a:ext uri="{FF2B5EF4-FFF2-40B4-BE49-F238E27FC236}">
                <a16:creationId xmlns:a16="http://schemas.microsoft.com/office/drawing/2014/main" id="{99E37947-111F-9493-1553-51C265D9FD24}"/>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10052304" y="4718304"/>
            <a:ext cx="2057400" cy="2057400"/>
          </a:xfrm>
          <a:prstGeom prst="ellipse">
            <a:avLst/>
          </a:prstGeom>
        </p:spPr>
      </p:pic>
      <p:pic>
        <p:nvPicPr>
          <p:cNvPr id="9" name="Camera 8">
            <a:extLst>
              <a:ext uri="{FF2B5EF4-FFF2-40B4-BE49-F238E27FC236}">
                <a16:creationId xmlns:a16="http://schemas.microsoft.com/office/drawing/2014/main" id="{EA09F6C4-7C8D-F70A-7575-8AADAE50411E}"/>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86674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39000" b="-3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47F990-8662-B27E-B2F3-95D8083AFCE2}"/>
              </a:ext>
            </a:extLst>
          </p:cNvPr>
          <p:cNvSpPr>
            <a:spLocks noGrp="1"/>
          </p:cNvSpPr>
          <p:nvPr>
            <p:ph type="title"/>
          </p:nvPr>
        </p:nvSpPr>
        <p:spPr>
          <a:xfrm>
            <a:off x="1143001" y="83208"/>
            <a:ext cx="9905998" cy="1029127"/>
          </a:xfrm>
        </p:spPr>
        <p:txBody>
          <a:bodyPr/>
          <a:lstStyle/>
          <a:p>
            <a:r>
              <a:rPr lang="en-US" noProof="0" dirty="0"/>
              <a:t>Java 25 new </a:t>
            </a:r>
            <a:r>
              <a:rPr lang="en-US" noProof="0" dirty="0" err="1"/>
              <a:t>FEatures</a:t>
            </a:r>
            <a:endParaRPr lang="en-US" noProof="0" dirty="0"/>
          </a:p>
        </p:txBody>
      </p:sp>
      <p:sp>
        <p:nvSpPr>
          <p:cNvPr id="3" name="Espaço Reservado para Conteúdo 2">
            <a:extLst>
              <a:ext uri="{FF2B5EF4-FFF2-40B4-BE49-F238E27FC236}">
                <a16:creationId xmlns:a16="http://schemas.microsoft.com/office/drawing/2014/main" id="{E0646B07-BA15-431A-F263-04700E726FE9}"/>
              </a:ext>
            </a:extLst>
          </p:cNvPr>
          <p:cNvSpPr>
            <a:spLocks noGrp="1"/>
          </p:cNvSpPr>
          <p:nvPr>
            <p:ph idx="1"/>
          </p:nvPr>
        </p:nvSpPr>
        <p:spPr>
          <a:xfrm>
            <a:off x="1143001" y="1112335"/>
            <a:ext cx="9905999" cy="1160402"/>
          </a:xfrm>
        </p:spPr>
        <p:txBody>
          <a:bodyPr>
            <a:normAutofit fontScale="92500" lnSpcReduction="20000"/>
          </a:bodyPr>
          <a:lstStyle/>
          <a:p>
            <a:r>
              <a:rPr lang="en-US" noProof="0" dirty="0"/>
              <a:t>Flexible Constructor (JEP 513)</a:t>
            </a:r>
          </a:p>
          <a:p>
            <a:pPr lvl="1"/>
            <a:r>
              <a:rPr lang="en-US" noProof="0" dirty="0"/>
              <a:t>Superclass constructors no longer need to be the first line of class constructor.</a:t>
            </a:r>
          </a:p>
          <a:p>
            <a:pPr lvl="1"/>
            <a:r>
              <a:rPr lang="en-US" dirty="0"/>
              <a:t>Fail-Fast Validation</a:t>
            </a:r>
            <a:endParaRPr lang="en-US" noProof="0" dirty="0"/>
          </a:p>
          <a:p>
            <a:endParaRPr lang="en-US" noProof="0" dirty="0"/>
          </a:p>
          <a:p>
            <a:endParaRPr lang="en-US" noProof="0" dirty="0"/>
          </a:p>
          <a:p>
            <a:endParaRPr lang="en-US" noProof="0" dirty="0"/>
          </a:p>
        </p:txBody>
      </p:sp>
      <p:pic>
        <p:nvPicPr>
          <p:cNvPr id="5" name="Picture 4">
            <a:extLst>
              <a:ext uri="{FF2B5EF4-FFF2-40B4-BE49-F238E27FC236}">
                <a16:creationId xmlns:a16="http://schemas.microsoft.com/office/drawing/2014/main" id="{71BF5918-0716-FEA7-7E3E-F6C6611F35F1}"/>
              </a:ext>
            </a:extLst>
          </p:cNvPr>
          <p:cNvPicPr>
            <a:picLocks noChangeAspect="1"/>
          </p:cNvPicPr>
          <p:nvPr/>
        </p:nvPicPr>
        <p:blipFill>
          <a:blip r:embed="rId5"/>
          <a:srcRect l="-446" r="1182"/>
          <a:stretch/>
        </p:blipFill>
        <p:spPr>
          <a:xfrm>
            <a:off x="828137" y="2668160"/>
            <a:ext cx="4848044" cy="3229426"/>
          </a:xfrm>
          <a:prstGeom prst="rect">
            <a:avLst/>
          </a:prstGeom>
        </p:spPr>
      </p:pic>
      <p:sp>
        <p:nvSpPr>
          <p:cNvPr id="8" name="Espaço Reservado para Conteúdo 2">
            <a:extLst>
              <a:ext uri="{FF2B5EF4-FFF2-40B4-BE49-F238E27FC236}">
                <a16:creationId xmlns:a16="http://schemas.microsoft.com/office/drawing/2014/main" id="{3D7E3337-2448-F1E1-10AA-395C674C17B8}"/>
              </a:ext>
            </a:extLst>
          </p:cNvPr>
          <p:cNvSpPr txBox="1">
            <a:spLocks/>
          </p:cNvSpPr>
          <p:nvPr/>
        </p:nvSpPr>
        <p:spPr>
          <a:xfrm>
            <a:off x="1588699" y="2291848"/>
            <a:ext cx="2526101" cy="48776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noProof="0" dirty="0"/>
              <a:t>Java 21</a:t>
            </a:r>
          </a:p>
          <a:p>
            <a:endParaRPr lang="en-US" noProof="0" dirty="0"/>
          </a:p>
        </p:txBody>
      </p:sp>
      <p:pic>
        <p:nvPicPr>
          <p:cNvPr id="10" name="Picture 9">
            <a:extLst>
              <a:ext uri="{FF2B5EF4-FFF2-40B4-BE49-F238E27FC236}">
                <a16:creationId xmlns:a16="http://schemas.microsoft.com/office/drawing/2014/main" id="{EA0E5205-9338-FC17-DC28-384F8A0777BA}"/>
              </a:ext>
            </a:extLst>
          </p:cNvPr>
          <p:cNvPicPr>
            <a:picLocks noChangeAspect="1"/>
          </p:cNvPicPr>
          <p:nvPr/>
        </p:nvPicPr>
        <p:blipFill>
          <a:blip r:embed="rId6"/>
          <a:srcRect l="-10" r="4661"/>
          <a:stretch/>
        </p:blipFill>
        <p:spPr>
          <a:xfrm>
            <a:off x="5814204" y="2668159"/>
            <a:ext cx="5451894" cy="3229426"/>
          </a:xfrm>
          <a:prstGeom prst="rect">
            <a:avLst/>
          </a:prstGeom>
        </p:spPr>
      </p:pic>
      <p:sp>
        <p:nvSpPr>
          <p:cNvPr id="11" name="Espaço Reservado para Conteúdo 2">
            <a:extLst>
              <a:ext uri="{FF2B5EF4-FFF2-40B4-BE49-F238E27FC236}">
                <a16:creationId xmlns:a16="http://schemas.microsoft.com/office/drawing/2014/main" id="{6E228162-8638-DD2B-D892-DB1A6166FD4F}"/>
              </a:ext>
            </a:extLst>
          </p:cNvPr>
          <p:cNvSpPr txBox="1">
            <a:spLocks/>
          </p:cNvSpPr>
          <p:nvPr/>
        </p:nvSpPr>
        <p:spPr>
          <a:xfrm>
            <a:off x="7471985" y="2272737"/>
            <a:ext cx="2526101" cy="48776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noProof="0" dirty="0"/>
              <a:t>Java 25</a:t>
            </a:r>
          </a:p>
          <a:p>
            <a:endParaRPr lang="en-US" noProof="0" dirty="0"/>
          </a:p>
        </p:txBody>
      </p:sp>
      <p:pic>
        <p:nvPicPr>
          <p:cNvPr id="7" name="Graphic 6">
            <a:extLst>
              <a:ext uri="{FF2B5EF4-FFF2-40B4-BE49-F238E27FC236}">
                <a16:creationId xmlns:a16="http://schemas.microsoft.com/office/drawing/2014/main" id="{8B058614-DF1C-C32E-D9E8-CB9EC85ECA83}"/>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10052304" y="4718304"/>
            <a:ext cx="2057400" cy="2057400"/>
          </a:xfrm>
          <a:prstGeom prst="ellipse">
            <a:avLst/>
          </a:prstGeom>
        </p:spPr>
      </p:pic>
      <p:pic>
        <p:nvPicPr>
          <p:cNvPr id="9" name="Camera 8">
            <a:extLst>
              <a:ext uri="{FF2B5EF4-FFF2-40B4-BE49-F238E27FC236}">
                <a16:creationId xmlns:a16="http://schemas.microsoft.com/office/drawing/2014/main" id="{EB1D1B72-4D2A-58DB-DED7-F133FF52C6B7}"/>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44515262"/>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39000" b="-3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47F990-8662-B27E-B2F3-95D8083AFCE2}"/>
              </a:ext>
            </a:extLst>
          </p:cNvPr>
          <p:cNvSpPr>
            <a:spLocks noGrp="1"/>
          </p:cNvSpPr>
          <p:nvPr>
            <p:ph type="title"/>
          </p:nvPr>
        </p:nvSpPr>
        <p:spPr>
          <a:xfrm>
            <a:off x="1143001" y="83208"/>
            <a:ext cx="9905998" cy="1029127"/>
          </a:xfrm>
        </p:spPr>
        <p:txBody>
          <a:bodyPr/>
          <a:lstStyle/>
          <a:p>
            <a:r>
              <a:rPr lang="en-US" noProof="0" dirty="0"/>
              <a:t>Java 25 new </a:t>
            </a:r>
            <a:r>
              <a:rPr lang="en-US" noProof="0" dirty="0" err="1"/>
              <a:t>FEatures</a:t>
            </a:r>
            <a:endParaRPr lang="en-US" noProof="0" dirty="0"/>
          </a:p>
        </p:txBody>
      </p:sp>
      <p:sp>
        <p:nvSpPr>
          <p:cNvPr id="3" name="Espaço Reservado para Conteúdo 2">
            <a:extLst>
              <a:ext uri="{FF2B5EF4-FFF2-40B4-BE49-F238E27FC236}">
                <a16:creationId xmlns:a16="http://schemas.microsoft.com/office/drawing/2014/main" id="{E0646B07-BA15-431A-F263-04700E726FE9}"/>
              </a:ext>
            </a:extLst>
          </p:cNvPr>
          <p:cNvSpPr>
            <a:spLocks noGrp="1"/>
          </p:cNvSpPr>
          <p:nvPr>
            <p:ph idx="1"/>
          </p:nvPr>
        </p:nvSpPr>
        <p:spPr>
          <a:xfrm>
            <a:off x="1143001" y="1112335"/>
            <a:ext cx="9905999" cy="2884900"/>
          </a:xfrm>
        </p:spPr>
        <p:txBody>
          <a:bodyPr>
            <a:normAutofit lnSpcReduction="10000"/>
          </a:bodyPr>
          <a:lstStyle/>
          <a:p>
            <a:r>
              <a:rPr lang="en-US" sz="2800" noProof="0" dirty="0"/>
              <a:t>Flexible Constructor (JEP 513)</a:t>
            </a:r>
          </a:p>
          <a:p>
            <a:pPr lvl="1"/>
            <a:r>
              <a:rPr lang="en-US" sz="2400" noProof="0" dirty="0"/>
              <a:t>The constructor is dived in 2 phases: Prologue and Epilogue</a:t>
            </a:r>
          </a:p>
          <a:p>
            <a:pPr lvl="2"/>
            <a:r>
              <a:rPr lang="en-US" sz="2000" dirty="0"/>
              <a:t>Prologue (code before this/super)</a:t>
            </a:r>
          </a:p>
          <a:p>
            <a:pPr lvl="2"/>
            <a:r>
              <a:rPr lang="en-US" sz="2000" noProof="0" dirty="0"/>
              <a:t>Epilogue (code after this/super)</a:t>
            </a:r>
          </a:p>
          <a:p>
            <a:pPr lvl="1"/>
            <a:r>
              <a:rPr lang="en-US" sz="2400" noProof="0" dirty="0"/>
              <a:t>The Golden Rule: Can’t use this, read fields, or call instance methods in the prologue</a:t>
            </a:r>
          </a:p>
          <a:p>
            <a:endParaRPr lang="en-US" sz="2800" noProof="0" dirty="0"/>
          </a:p>
          <a:p>
            <a:endParaRPr lang="en-US" noProof="0" dirty="0"/>
          </a:p>
        </p:txBody>
      </p:sp>
      <p:pic>
        <p:nvPicPr>
          <p:cNvPr id="9" name="Picture 8" descr="A diagram of a flexible constructor body&#10;&#10;AI-generated content may be incorrect.">
            <a:extLst>
              <a:ext uri="{FF2B5EF4-FFF2-40B4-BE49-F238E27FC236}">
                <a16:creationId xmlns:a16="http://schemas.microsoft.com/office/drawing/2014/main" id="{AEB64154-7107-5853-638A-D869250B70F3}"/>
              </a:ext>
            </a:extLst>
          </p:cNvPr>
          <p:cNvPicPr>
            <a:picLocks noChangeAspect="1"/>
          </p:cNvPicPr>
          <p:nvPr/>
        </p:nvPicPr>
        <p:blipFill>
          <a:blip r:embed="rId5"/>
          <a:srcRect t="20191" b="3809"/>
          <a:stretch/>
        </p:blipFill>
        <p:spPr>
          <a:xfrm>
            <a:off x="3842656" y="3429000"/>
            <a:ext cx="4402357" cy="3345792"/>
          </a:xfrm>
          <a:prstGeom prst="rect">
            <a:avLst/>
          </a:prstGeom>
        </p:spPr>
      </p:pic>
      <p:pic>
        <p:nvPicPr>
          <p:cNvPr id="13" name="Graphic 12">
            <a:extLst>
              <a:ext uri="{FF2B5EF4-FFF2-40B4-BE49-F238E27FC236}">
                <a16:creationId xmlns:a16="http://schemas.microsoft.com/office/drawing/2014/main" id="{B58E1634-7907-4D17-DF90-EE60AEDAEF7C}"/>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052304" y="4718304"/>
            <a:ext cx="2057400" cy="2057400"/>
          </a:xfrm>
          <a:prstGeom prst="ellipse">
            <a:avLst/>
          </a:prstGeom>
        </p:spPr>
      </p:pic>
      <p:pic>
        <p:nvPicPr>
          <p:cNvPr id="14" name="Camera 13">
            <a:extLst>
              <a:ext uri="{FF2B5EF4-FFF2-40B4-BE49-F238E27FC236}">
                <a16:creationId xmlns:a16="http://schemas.microsoft.com/office/drawing/2014/main" id="{C83ED5E8-1335-77A9-61EF-FAEC642161F3}"/>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23016702"/>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39000" b="-3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47F990-8662-B27E-B2F3-95D8083AFCE2}"/>
              </a:ext>
            </a:extLst>
          </p:cNvPr>
          <p:cNvSpPr>
            <a:spLocks noGrp="1"/>
          </p:cNvSpPr>
          <p:nvPr>
            <p:ph type="title"/>
          </p:nvPr>
        </p:nvSpPr>
        <p:spPr>
          <a:xfrm>
            <a:off x="1143001" y="83208"/>
            <a:ext cx="9905998" cy="1029127"/>
          </a:xfrm>
        </p:spPr>
        <p:txBody>
          <a:bodyPr/>
          <a:lstStyle/>
          <a:p>
            <a:r>
              <a:rPr lang="en-US" noProof="0" dirty="0"/>
              <a:t>Java 25 new </a:t>
            </a:r>
            <a:r>
              <a:rPr lang="en-US" noProof="0" dirty="0" err="1"/>
              <a:t>FEatures</a:t>
            </a:r>
            <a:endParaRPr lang="en-US" noProof="0" dirty="0"/>
          </a:p>
        </p:txBody>
      </p:sp>
      <p:sp>
        <p:nvSpPr>
          <p:cNvPr id="3" name="Espaço Reservado para Conteúdo 2">
            <a:extLst>
              <a:ext uri="{FF2B5EF4-FFF2-40B4-BE49-F238E27FC236}">
                <a16:creationId xmlns:a16="http://schemas.microsoft.com/office/drawing/2014/main" id="{E0646B07-BA15-431A-F263-04700E726FE9}"/>
              </a:ext>
            </a:extLst>
          </p:cNvPr>
          <p:cNvSpPr>
            <a:spLocks noGrp="1"/>
          </p:cNvSpPr>
          <p:nvPr>
            <p:ph idx="1"/>
          </p:nvPr>
        </p:nvSpPr>
        <p:spPr>
          <a:xfrm>
            <a:off x="1143001" y="1112334"/>
            <a:ext cx="9027542" cy="1639491"/>
          </a:xfrm>
        </p:spPr>
        <p:txBody>
          <a:bodyPr>
            <a:normAutofit lnSpcReduction="10000"/>
          </a:bodyPr>
          <a:lstStyle/>
          <a:p>
            <a:r>
              <a:rPr lang="en-US" noProof="0" dirty="0"/>
              <a:t>Vector API (JEP 508 - Incubator)</a:t>
            </a:r>
          </a:p>
          <a:p>
            <a:pPr lvl="1"/>
            <a:r>
              <a:rPr lang="en-US" noProof="0" dirty="0"/>
              <a:t>API to express vector computations that reliably compile at runtime to optimal vector instructions on supported CPUs</a:t>
            </a:r>
          </a:p>
          <a:p>
            <a:pPr lvl="1"/>
            <a:r>
              <a:rPr lang="en-US" noProof="0" dirty="0"/>
              <a:t>Achieving performance superior to equivalent scalar computations</a:t>
            </a:r>
          </a:p>
          <a:p>
            <a:pPr lvl="1"/>
            <a:endParaRPr lang="en-US" noProof="0" dirty="0"/>
          </a:p>
          <a:p>
            <a:endParaRPr lang="en-US" noProof="0" dirty="0"/>
          </a:p>
          <a:p>
            <a:endParaRPr lang="en-US" noProof="0" dirty="0"/>
          </a:p>
        </p:txBody>
      </p:sp>
      <p:pic>
        <p:nvPicPr>
          <p:cNvPr id="10" name="Picture 9">
            <a:extLst>
              <a:ext uri="{FF2B5EF4-FFF2-40B4-BE49-F238E27FC236}">
                <a16:creationId xmlns:a16="http://schemas.microsoft.com/office/drawing/2014/main" id="{EA0E5205-9338-FC17-DC28-384F8A0777BA}"/>
              </a:ext>
            </a:extLst>
          </p:cNvPr>
          <p:cNvPicPr>
            <a:picLocks noChangeAspect="1"/>
          </p:cNvPicPr>
          <p:nvPr/>
        </p:nvPicPr>
        <p:blipFill>
          <a:blip r:embed="rId5"/>
          <a:srcRect l="3326" r="2481"/>
          <a:stretch/>
        </p:blipFill>
        <p:spPr>
          <a:xfrm>
            <a:off x="610872" y="3405572"/>
            <a:ext cx="5904411" cy="3318574"/>
          </a:xfrm>
          <a:prstGeom prst="rect">
            <a:avLst/>
          </a:prstGeom>
        </p:spPr>
      </p:pic>
      <p:sp>
        <p:nvSpPr>
          <p:cNvPr id="11" name="Espaço Reservado para Conteúdo 2">
            <a:extLst>
              <a:ext uri="{FF2B5EF4-FFF2-40B4-BE49-F238E27FC236}">
                <a16:creationId xmlns:a16="http://schemas.microsoft.com/office/drawing/2014/main" id="{6E228162-8638-DD2B-D892-DB1A6166FD4F}"/>
              </a:ext>
            </a:extLst>
          </p:cNvPr>
          <p:cNvSpPr txBox="1">
            <a:spLocks/>
          </p:cNvSpPr>
          <p:nvPr/>
        </p:nvSpPr>
        <p:spPr>
          <a:xfrm>
            <a:off x="2238216" y="2980897"/>
            <a:ext cx="2526101" cy="48776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noProof="0" dirty="0"/>
              <a:t>Java 25</a:t>
            </a:r>
          </a:p>
          <a:p>
            <a:endParaRPr lang="en-US" noProof="0" dirty="0"/>
          </a:p>
        </p:txBody>
      </p:sp>
      <p:pic>
        <p:nvPicPr>
          <p:cNvPr id="14" name="Graphic 13">
            <a:extLst>
              <a:ext uri="{FF2B5EF4-FFF2-40B4-BE49-F238E27FC236}">
                <a16:creationId xmlns:a16="http://schemas.microsoft.com/office/drawing/2014/main" id="{F9F49B10-12CA-1366-5958-799FC169F009}"/>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052304" y="4718304"/>
            <a:ext cx="2057400" cy="2057400"/>
          </a:xfrm>
          <a:prstGeom prst="ellipse">
            <a:avLst/>
          </a:prstGeom>
        </p:spPr>
      </p:pic>
      <p:pic>
        <p:nvPicPr>
          <p:cNvPr id="15" name="Camera 14">
            <a:extLst>
              <a:ext uri="{FF2B5EF4-FFF2-40B4-BE49-F238E27FC236}">
                <a16:creationId xmlns:a16="http://schemas.microsoft.com/office/drawing/2014/main" id="{BBC4F6EF-78C0-6DD8-A5C2-30950853B6D5}"/>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36562078"/>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39000" b="-3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47F990-8662-B27E-B2F3-95D8083AFCE2}"/>
              </a:ext>
            </a:extLst>
          </p:cNvPr>
          <p:cNvSpPr>
            <a:spLocks noGrp="1"/>
          </p:cNvSpPr>
          <p:nvPr>
            <p:ph type="title"/>
          </p:nvPr>
        </p:nvSpPr>
        <p:spPr>
          <a:xfrm>
            <a:off x="1143001" y="83208"/>
            <a:ext cx="9905998" cy="1029127"/>
          </a:xfrm>
        </p:spPr>
        <p:txBody>
          <a:bodyPr/>
          <a:lstStyle/>
          <a:p>
            <a:r>
              <a:rPr lang="en-US" noProof="0" dirty="0"/>
              <a:t>Java 25 new </a:t>
            </a:r>
            <a:r>
              <a:rPr lang="en-US" noProof="0" dirty="0" err="1"/>
              <a:t>FEatures</a:t>
            </a:r>
            <a:endParaRPr lang="en-US" noProof="0" dirty="0"/>
          </a:p>
        </p:txBody>
      </p:sp>
      <p:sp>
        <p:nvSpPr>
          <p:cNvPr id="3" name="Espaço Reservado para Conteúdo 2">
            <a:extLst>
              <a:ext uri="{FF2B5EF4-FFF2-40B4-BE49-F238E27FC236}">
                <a16:creationId xmlns:a16="http://schemas.microsoft.com/office/drawing/2014/main" id="{E0646B07-BA15-431A-F263-04700E726FE9}"/>
              </a:ext>
            </a:extLst>
          </p:cNvPr>
          <p:cNvSpPr>
            <a:spLocks noGrp="1"/>
          </p:cNvSpPr>
          <p:nvPr>
            <p:ph idx="1"/>
          </p:nvPr>
        </p:nvSpPr>
        <p:spPr>
          <a:xfrm>
            <a:off x="1143001" y="1112334"/>
            <a:ext cx="9027542" cy="1639491"/>
          </a:xfrm>
        </p:spPr>
        <p:txBody>
          <a:bodyPr>
            <a:normAutofit lnSpcReduction="10000"/>
          </a:bodyPr>
          <a:lstStyle/>
          <a:p>
            <a:r>
              <a:rPr lang="en-US" noProof="0" dirty="0"/>
              <a:t>Vector API (JEP 508 - Incubator)</a:t>
            </a:r>
          </a:p>
          <a:p>
            <a:pPr lvl="1"/>
            <a:r>
              <a:rPr lang="en-US" noProof="0" dirty="0"/>
              <a:t>API to express vector computations that reliably compile at runtime to optimal vector instructions on supported CPUs</a:t>
            </a:r>
          </a:p>
          <a:p>
            <a:pPr lvl="1"/>
            <a:r>
              <a:rPr lang="en-US" noProof="0" dirty="0"/>
              <a:t>Achieving performance superior to equivalent scalar computations</a:t>
            </a:r>
          </a:p>
          <a:p>
            <a:pPr lvl="1"/>
            <a:endParaRPr lang="en-US" noProof="0" dirty="0"/>
          </a:p>
          <a:p>
            <a:endParaRPr lang="en-US" noProof="0" dirty="0"/>
          </a:p>
          <a:p>
            <a:endParaRPr lang="en-US" noProof="0" dirty="0"/>
          </a:p>
        </p:txBody>
      </p:sp>
      <p:pic>
        <p:nvPicPr>
          <p:cNvPr id="10" name="Picture 9">
            <a:extLst>
              <a:ext uri="{FF2B5EF4-FFF2-40B4-BE49-F238E27FC236}">
                <a16:creationId xmlns:a16="http://schemas.microsoft.com/office/drawing/2014/main" id="{EA0E5205-9338-FC17-DC28-384F8A0777BA}"/>
              </a:ext>
            </a:extLst>
          </p:cNvPr>
          <p:cNvPicPr>
            <a:picLocks noChangeAspect="1"/>
          </p:cNvPicPr>
          <p:nvPr/>
        </p:nvPicPr>
        <p:blipFill>
          <a:blip r:embed="rId5"/>
          <a:srcRect l="3326" r="2481"/>
          <a:stretch/>
        </p:blipFill>
        <p:spPr>
          <a:xfrm>
            <a:off x="610872" y="3405572"/>
            <a:ext cx="5904411" cy="3318574"/>
          </a:xfrm>
          <a:prstGeom prst="rect">
            <a:avLst/>
          </a:prstGeom>
        </p:spPr>
      </p:pic>
      <p:sp>
        <p:nvSpPr>
          <p:cNvPr id="11" name="Espaço Reservado para Conteúdo 2">
            <a:extLst>
              <a:ext uri="{FF2B5EF4-FFF2-40B4-BE49-F238E27FC236}">
                <a16:creationId xmlns:a16="http://schemas.microsoft.com/office/drawing/2014/main" id="{6E228162-8638-DD2B-D892-DB1A6166FD4F}"/>
              </a:ext>
            </a:extLst>
          </p:cNvPr>
          <p:cNvSpPr txBox="1">
            <a:spLocks/>
          </p:cNvSpPr>
          <p:nvPr/>
        </p:nvSpPr>
        <p:spPr>
          <a:xfrm>
            <a:off x="2238216" y="2980897"/>
            <a:ext cx="2526101" cy="48776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noProof="0" dirty="0"/>
              <a:t>Java 25</a:t>
            </a:r>
          </a:p>
          <a:p>
            <a:endParaRPr lang="en-US" noProof="0" dirty="0"/>
          </a:p>
        </p:txBody>
      </p:sp>
      <p:sp>
        <p:nvSpPr>
          <p:cNvPr id="7" name="Espaço Reservado para Conteúdo 2">
            <a:extLst>
              <a:ext uri="{FF2B5EF4-FFF2-40B4-BE49-F238E27FC236}">
                <a16:creationId xmlns:a16="http://schemas.microsoft.com/office/drawing/2014/main" id="{DA2C3536-05DA-A140-085A-2FFD7C642467}"/>
              </a:ext>
            </a:extLst>
          </p:cNvPr>
          <p:cNvSpPr txBox="1">
            <a:spLocks/>
          </p:cNvSpPr>
          <p:nvPr/>
        </p:nvSpPr>
        <p:spPr>
          <a:xfrm>
            <a:off x="8059896" y="3549268"/>
            <a:ext cx="2526101" cy="48776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noProof="0" dirty="0"/>
              <a:t>Benchmark</a:t>
            </a:r>
          </a:p>
          <a:p>
            <a:endParaRPr lang="en-US" noProof="0" dirty="0"/>
          </a:p>
        </p:txBody>
      </p:sp>
      <p:pic>
        <p:nvPicPr>
          <p:cNvPr id="12" name="Picture 11" descr="A screenshot of a computer&#10;&#10;AI-generated content may be incorrect.">
            <a:extLst>
              <a:ext uri="{FF2B5EF4-FFF2-40B4-BE49-F238E27FC236}">
                <a16:creationId xmlns:a16="http://schemas.microsoft.com/office/drawing/2014/main" id="{F85FEF76-61E8-7BC7-99B8-D319B33B5941}"/>
              </a:ext>
            </a:extLst>
          </p:cNvPr>
          <p:cNvPicPr>
            <a:picLocks noChangeAspect="1"/>
          </p:cNvPicPr>
          <p:nvPr/>
        </p:nvPicPr>
        <p:blipFill>
          <a:blip r:embed="rId6"/>
          <a:stretch>
            <a:fillRect/>
          </a:stretch>
        </p:blipFill>
        <p:spPr>
          <a:xfrm>
            <a:off x="6744594" y="4097993"/>
            <a:ext cx="5277587" cy="2181529"/>
          </a:xfrm>
          <a:prstGeom prst="rect">
            <a:avLst/>
          </a:prstGeom>
        </p:spPr>
      </p:pic>
      <p:pic>
        <p:nvPicPr>
          <p:cNvPr id="5" name="Graphic 4">
            <a:extLst>
              <a:ext uri="{FF2B5EF4-FFF2-40B4-BE49-F238E27FC236}">
                <a16:creationId xmlns:a16="http://schemas.microsoft.com/office/drawing/2014/main" id="{8BB5E0A2-4E29-93AF-A399-6D014C3EAB9E}"/>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10052304" y="4718304"/>
            <a:ext cx="2057400" cy="2057400"/>
          </a:xfrm>
          <a:prstGeom prst="ellipse">
            <a:avLst/>
          </a:prstGeom>
        </p:spPr>
      </p:pic>
      <p:pic>
        <p:nvPicPr>
          <p:cNvPr id="6" name="Camera 5">
            <a:extLst>
              <a:ext uri="{FF2B5EF4-FFF2-40B4-BE49-F238E27FC236}">
                <a16:creationId xmlns:a16="http://schemas.microsoft.com/office/drawing/2014/main" id="{C638635A-C707-2977-0A02-D7BF4E4A51E5}"/>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56039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39000" b="-3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47F990-8662-B27E-B2F3-95D8083AFCE2}"/>
              </a:ext>
            </a:extLst>
          </p:cNvPr>
          <p:cNvSpPr>
            <a:spLocks noGrp="1"/>
          </p:cNvSpPr>
          <p:nvPr>
            <p:ph type="title"/>
          </p:nvPr>
        </p:nvSpPr>
        <p:spPr>
          <a:xfrm>
            <a:off x="1143001" y="83208"/>
            <a:ext cx="9905998" cy="1029127"/>
          </a:xfrm>
        </p:spPr>
        <p:txBody>
          <a:bodyPr/>
          <a:lstStyle/>
          <a:p>
            <a:r>
              <a:rPr lang="en-US" noProof="0" dirty="0"/>
              <a:t>Java 25 new </a:t>
            </a:r>
            <a:r>
              <a:rPr lang="en-US" noProof="0" dirty="0" err="1"/>
              <a:t>FEatures</a:t>
            </a:r>
            <a:endParaRPr lang="en-US" noProof="0" dirty="0"/>
          </a:p>
        </p:txBody>
      </p:sp>
      <p:sp>
        <p:nvSpPr>
          <p:cNvPr id="3" name="Espaço Reservado para Conteúdo 2">
            <a:extLst>
              <a:ext uri="{FF2B5EF4-FFF2-40B4-BE49-F238E27FC236}">
                <a16:creationId xmlns:a16="http://schemas.microsoft.com/office/drawing/2014/main" id="{E0646B07-BA15-431A-F263-04700E726FE9}"/>
              </a:ext>
            </a:extLst>
          </p:cNvPr>
          <p:cNvSpPr>
            <a:spLocks noGrp="1"/>
          </p:cNvSpPr>
          <p:nvPr>
            <p:ph idx="1"/>
          </p:nvPr>
        </p:nvSpPr>
        <p:spPr>
          <a:xfrm>
            <a:off x="1143001" y="1112334"/>
            <a:ext cx="9027542" cy="1639491"/>
          </a:xfrm>
        </p:spPr>
        <p:txBody>
          <a:bodyPr>
            <a:normAutofit lnSpcReduction="10000"/>
          </a:bodyPr>
          <a:lstStyle/>
          <a:p>
            <a:r>
              <a:rPr lang="en-US" noProof="0" dirty="0"/>
              <a:t>Structured Concurrency (JEP 505 - preview)</a:t>
            </a:r>
          </a:p>
          <a:p>
            <a:pPr lvl="1"/>
            <a:r>
              <a:rPr lang="en-US" noProof="0" dirty="0"/>
              <a:t>Simplify concurrent programming</a:t>
            </a:r>
          </a:p>
          <a:p>
            <a:pPr lvl="1"/>
            <a:r>
              <a:rPr lang="en-US" noProof="0" dirty="0"/>
              <a:t>Groups of related tasks running in different threads as single units of </a:t>
            </a:r>
            <a:r>
              <a:rPr lang="en-US" noProof="0" dirty="0" err="1"/>
              <a:t>workFlexibility</a:t>
            </a:r>
            <a:r>
              <a:rPr lang="en-US" noProof="0" dirty="0"/>
              <a:t> as to the timing of their initialization</a:t>
            </a:r>
          </a:p>
          <a:p>
            <a:pPr lvl="1"/>
            <a:endParaRPr lang="en-US" noProof="0" dirty="0"/>
          </a:p>
          <a:p>
            <a:endParaRPr lang="en-US" noProof="0" dirty="0"/>
          </a:p>
          <a:p>
            <a:endParaRPr lang="en-US" noProof="0" dirty="0"/>
          </a:p>
        </p:txBody>
      </p:sp>
      <p:pic>
        <p:nvPicPr>
          <p:cNvPr id="10" name="Picture 9">
            <a:extLst>
              <a:ext uri="{FF2B5EF4-FFF2-40B4-BE49-F238E27FC236}">
                <a16:creationId xmlns:a16="http://schemas.microsoft.com/office/drawing/2014/main" id="{EA0E5205-9338-FC17-DC28-384F8A0777BA}"/>
              </a:ext>
            </a:extLst>
          </p:cNvPr>
          <p:cNvPicPr>
            <a:picLocks noChangeAspect="1"/>
          </p:cNvPicPr>
          <p:nvPr/>
        </p:nvPicPr>
        <p:blipFill>
          <a:blip r:embed="rId5"/>
          <a:srcRect t="2083" b="2083"/>
          <a:stretch/>
        </p:blipFill>
        <p:spPr>
          <a:xfrm>
            <a:off x="3070151" y="3189479"/>
            <a:ext cx="5563292" cy="3318574"/>
          </a:xfrm>
          <a:prstGeom prst="rect">
            <a:avLst/>
          </a:prstGeom>
        </p:spPr>
      </p:pic>
      <p:sp>
        <p:nvSpPr>
          <p:cNvPr id="11" name="Espaço Reservado para Conteúdo 2">
            <a:extLst>
              <a:ext uri="{FF2B5EF4-FFF2-40B4-BE49-F238E27FC236}">
                <a16:creationId xmlns:a16="http://schemas.microsoft.com/office/drawing/2014/main" id="{6E228162-8638-DD2B-D892-DB1A6166FD4F}"/>
              </a:ext>
            </a:extLst>
          </p:cNvPr>
          <p:cNvSpPr txBox="1">
            <a:spLocks/>
          </p:cNvSpPr>
          <p:nvPr/>
        </p:nvSpPr>
        <p:spPr>
          <a:xfrm>
            <a:off x="4393721" y="2751825"/>
            <a:ext cx="2526101" cy="48776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noProof="0" dirty="0"/>
              <a:t>Java 25</a:t>
            </a:r>
          </a:p>
          <a:p>
            <a:endParaRPr lang="en-US" noProof="0" dirty="0"/>
          </a:p>
        </p:txBody>
      </p:sp>
      <p:pic>
        <p:nvPicPr>
          <p:cNvPr id="6" name="Graphic 5">
            <a:extLst>
              <a:ext uri="{FF2B5EF4-FFF2-40B4-BE49-F238E27FC236}">
                <a16:creationId xmlns:a16="http://schemas.microsoft.com/office/drawing/2014/main" id="{E4221BDF-7788-9B33-8EA1-0BA8892631B8}"/>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052304" y="4718304"/>
            <a:ext cx="2057400" cy="2057400"/>
          </a:xfrm>
          <a:prstGeom prst="ellipse">
            <a:avLst/>
          </a:prstGeom>
        </p:spPr>
      </p:pic>
      <p:pic>
        <p:nvPicPr>
          <p:cNvPr id="7" name="Camera 6">
            <a:extLst>
              <a:ext uri="{FF2B5EF4-FFF2-40B4-BE49-F238E27FC236}">
                <a16:creationId xmlns:a16="http://schemas.microsoft.com/office/drawing/2014/main" id="{1AE72FAA-A054-0ECD-7CA8-29B856917004}"/>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41765870"/>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39000" b="-3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47F990-8662-B27E-B2F3-95D8083AFCE2}"/>
              </a:ext>
            </a:extLst>
          </p:cNvPr>
          <p:cNvSpPr>
            <a:spLocks noGrp="1"/>
          </p:cNvSpPr>
          <p:nvPr>
            <p:ph type="title"/>
          </p:nvPr>
        </p:nvSpPr>
        <p:spPr>
          <a:xfrm>
            <a:off x="1143001" y="83208"/>
            <a:ext cx="9905998" cy="1029127"/>
          </a:xfrm>
        </p:spPr>
        <p:txBody>
          <a:bodyPr/>
          <a:lstStyle/>
          <a:p>
            <a:r>
              <a:rPr lang="en-US" noProof="0" dirty="0"/>
              <a:t>Java 25 new </a:t>
            </a:r>
            <a:r>
              <a:rPr lang="en-US" noProof="0" dirty="0" err="1"/>
              <a:t>FEatures</a:t>
            </a:r>
            <a:endParaRPr lang="en-US" noProof="0" dirty="0"/>
          </a:p>
        </p:txBody>
      </p:sp>
      <p:sp>
        <p:nvSpPr>
          <p:cNvPr id="3" name="Espaço Reservado para Conteúdo 2">
            <a:extLst>
              <a:ext uri="{FF2B5EF4-FFF2-40B4-BE49-F238E27FC236}">
                <a16:creationId xmlns:a16="http://schemas.microsoft.com/office/drawing/2014/main" id="{E0646B07-BA15-431A-F263-04700E726FE9}"/>
              </a:ext>
            </a:extLst>
          </p:cNvPr>
          <p:cNvSpPr>
            <a:spLocks noGrp="1"/>
          </p:cNvSpPr>
          <p:nvPr>
            <p:ph idx="1"/>
          </p:nvPr>
        </p:nvSpPr>
        <p:spPr>
          <a:xfrm>
            <a:off x="1143001" y="1112335"/>
            <a:ext cx="9905999" cy="1160402"/>
          </a:xfrm>
        </p:spPr>
        <p:txBody>
          <a:bodyPr/>
          <a:lstStyle/>
          <a:p>
            <a:r>
              <a:rPr lang="en-US" noProof="0" dirty="0"/>
              <a:t>Scoped Values (JEP 506)</a:t>
            </a:r>
          </a:p>
          <a:p>
            <a:pPr lvl="1"/>
            <a:r>
              <a:rPr lang="en-US" noProof="0" dirty="0"/>
              <a:t>More efficient way to share immutable data between threads</a:t>
            </a:r>
          </a:p>
          <a:p>
            <a:endParaRPr lang="en-US" noProof="0" dirty="0"/>
          </a:p>
          <a:p>
            <a:endParaRPr lang="en-US" noProof="0" dirty="0"/>
          </a:p>
          <a:p>
            <a:endParaRPr lang="en-US" noProof="0" dirty="0"/>
          </a:p>
        </p:txBody>
      </p:sp>
      <p:pic>
        <p:nvPicPr>
          <p:cNvPr id="10" name="Picture 9">
            <a:extLst>
              <a:ext uri="{FF2B5EF4-FFF2-40B4-BE49-F238E27FC236}">
                <a16:creationId xmlns:a16="http://schemas.microsoft.com/office/drawing/2014/main" id="{EA0E5205-9338-FC17-DC28-384F8A0777BA}"/>
              </a:ext>
            </a:extLst>
          </p:cNvPr>
          <p:cNvPicPr>
            <a:picLocks noChangeAspect="1"/>
          </p:cNvPicPr>
          <p:nvPr/>
        </p:nvPicPr>
        <p:blipFill>
          <a:blip r:embed="rId5"/>
          <a:srcRect t="172" b="9918"/>
          <a:stretch/>
        </p:blipFill>
        <p:spPr>
          <a:xfrm>
            <a:off x="2605646" y="2612573"/>
            <a:ext cx="5297384" cy="4064631"/>
          </a:xfrm>
          <a:prstGeom prst="rect">
            <a:avLst/>
          </a:prstGeom>
        </p:spPr>
      </p:pic>
      <p:sp>
        <p:nvSpPr>
          <p:cNvPr id="11" name="Espaço Reservado para Conteúdo 2">
            <a:extLst>
              <a:ext uri="{FF2B5EF4-FFF2-40B4-BE49-F238E27FC236}">
                <a16:creationId xmlns:a16="http://schemas.microsoft.com/office/drawing/2014/main" id="{6E228162-8638-DD2B-D892-DB1A6166FD4F}"/>
              </a:ext>
            </a:extLst>
          </p:cNvPr>
          <p:cNvSpPr txBox="1">
            <a:spLocks/>
          </p:cNvSpPr>
          <p:nvPr/>
        </p:nvSpPr>
        <p:spPr>
          <a:xfrm>
            <a:off x="3892762" y="2272737"/>
            <a:ext cx="2526101" cy="48776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noProof="0" dirty="0"/>
              <a:t>Java 25</a:t>
            </a:r>
          </a:p>
          <a:p>
            <a:endParaRPr lang="en-US" noProof="0" dirty="0"/>
          </a:p>
        </p:txBody>
      </p:sp>
      <p:pic>
        <p:nvPicPr>
          <p:cNvPr id="6" name="Graphic 5">
            <a:extLst>
              <a:ext uri="{FF2B5EF4-FFF2-40B4-BE49-F238E27FC236}">
                <a16:creationId xmlns:a16="http://schemas.microsoft.com/office/drawing/2014/main" id="{3C5E0B00-DF07-71AF-5B0D-BBE297E47108}"/>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052304" y="4718304"/>
            <a:ext cx="2057400" cy="2057400"/>
          </a:xfrm>
          <a:prstGeom prst="ellipse">
            <a:avLst/>
          </a:prstGeom>
        </p:spPr>
      </p:pic>
      <p:pic>
        <p:nvPicPr>
          <p:cNvPr id="7" name="Camera 6">
            <a:extLst>
              <a:ext uri="{FF2B5EF4-FFF2-40B4-BE49-F238E27FC236}">
                <a16:creationId xmlns:a16="http://schemas.microsoft.com/office/drawing/2014/main" id="{B041BB56-4BB7-AFDE-2D8C-C0F551533EB6}"/>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4729498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39000" b="-3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47F990-8662-B27E-B2F3-95D8083AFCE2}"/>
              </a:ext>
            </a:extLst>
          </p:cNvPr>
          <p:cNvSpPr>
            <a:spLocks noGrp="1"/>
          </p:cNvSpPr>
          <p:nvPr>
            <p:ph type="title"/>
          </p:nvPr>
        </p:nvSpPr>
        <p:spPr/>
        <p:txBody>
          <a:bodyPr/>
          <a:lstStyle/>
          <a:p>
            <a:r>
              <a:rPr lang="en-US" noProof="0" dirty="0"/>
              <a:t>AGENDA</a:t>
            </a:r>
          </a:p>
        </p:txBody>
      </p:sp>
      <p:sp>
        <p:nvSpPr>
          <p:cNvPr id="3" name="Espaço Reservado para Conteúdo 2">
            <a:extLst>
              <a:ext uri="{FF2B5EF4-FFF2-40B4-BE49-F238E27FC236}">
                <a16:creationId xmlns:a16="http://schemas.microsoft.com/office/drawing/2014/main" id="{E0646B07-BA15-431A-F263-04700E726FE9}"/>
              </a:ext>
            </a:extLst>
          </p:cNvPr>
          <p:cNvSpPr>
            <a:spLocks noGrp="1"/>
          </p:cNvSpPr>
          <p:nvPr>
            <p:ph idx="1"/>
          </p:nvPr>
        </p:nvSpPr>
        <p:spPr/>
        <p:txBody>
          <a:bodyPr/>
          <a:lstStyle/>
          <a:p>
            <a:r>
              <a:rPr lang="en-US" noProof="0" dirty="0"/>
              <a:t>Java LTS Versions</a:t>
            </a:r>
          </a:p>
          <a:p>
            <a:r>
              <a:rPr lang="en-US" noProof="0" dirty="0"/>
              <a:t>New Features</a:t>
            </a:r>
          </a:p>
          <a:p>
            <a:r>
              <a:rPr lang="en-US" noProof="0" dirty="0"/>
              <a:t>Demos</a:t>
            </a:r>
          </a:p>
          <a:p>
            <a:endParaRPr lang="en-US" noProof="0" dirty="0"/>
          </a:p>
          <a:p>
            <a:endParaRPr lang="en-US" noProof="0" dirty="0"/>
          </a:p>
        </p:txBody>
      </p:sp>
      <p:pic>
        <p:nvPicPr>
          <p:cNvPr id="13" name="Imagem 12" descr="Caneca de café&#10;&#10;O conteúdo gerado por IA pode estar incorreto.">
            <a:extLst>
              <a:ext uri="{FF2B5EF4-FFF2-40B4-BE49-F238E27FC236}">
                <a16:creationId xmlns:a16="http://schemas.microsoft.com/office/drawing/2014/main" id="{E6AB84A5-491F-9684-FD3C-C22352134032}"/>
              </a:ext>
            </a:extLst>
          </p:cNvPr>
          <p:cNvPicPr>
            <a:picLocks noChangeAspect="1"/>
          </p:cNvPicPr>
          <p:nvPr/>
        </p:nvPicPr>
        <p:blipFill>
          <a:blip r:embed="rId5"/>
          <a:srcRect t="11939"/>
          <a:stretch/>
        </p:blipFill>
        <p:spPr>
          <a:xfrm>
            <a:off x="5818307" y="1735162"/>
            <a:ext cx="4322275" cy="3806227"/>
          </a:xfrm>
          <a:prstGeom prst="rect">
            <a:avLst/>
          </a:prstGeom>
        </p:spPr>
      </p:pic>
      <p:pic>
        <p:nvPicPr>
          <p:cNvPr id="16" name="Graphic 15">
            <a:extLst>
              <a:ext uri="{FF2B5EF4-FFF2-40B4-BE49-F238E27FC236}">
                <a16:creationId xmlns:a16="http://schemas.microsoft.com/office/drawing/2014/main" id="{B62E06E4-FA55-B46E-5E4F-F3939029411B}"/>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0630016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39000" b="-3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47F990-8662-B27E-B2F3-95D8083AFCE2}"/>
              </a:ext>
            </a:extLst>
          </p:cNvPr>
          <p:cNvSpPr>
            <a:spLocks noGrp="1"/>
          </p:cNvSpPr>
          <p:nvPr>
            <p:ph type="title"/>
          </p:nvPr>
        </p:nvSpPr>
        <p:spPr>
          <a:xfrm>
            <a:off x="1143001" y="83208"/>
            <a:ext cx="9905998" cy="1029127"/>
          </a:xfrm>
        </p:spPr>
        <p:txBody>
          <a:bodyPr/>
          <a:lstStyle/>
          <a:p>
            <a:r>
              <a:rPr lang="en-US" noProof="0" dirty="0"/>
              <a:t>Java 25 new </a:t>
            </a:r>
            <a:r>
              <a:rPr lang="en-US" noProof="0" dirty="0" err="1"/>
              <a:t>FEatures</a:t>
            </a:r>
            <a:endParaRPr lang="en-US" noProof="0" dirty="0"/>
          </a:p>
        </p:txBody>
      </p:sp>
      <p:sp>
        <p:nvSpPr>
          <p:cNvPr id="3" name="Espaço Reservado para Conteúdo 2">
            <a:extLst>
              <a:ext uri="{FF2B5EF4-FFF2-40B4-BE49-F238E27FC236}">
                <a16:creationId xmlns:a16="http://schemas.microsoft.com/office/drawing/2014/main" id="{E0646B07-BA15-431A-F263-04700E726FE9}"/>
              </a:ext>
            </a:extLst>
          </p:cNvPr>
          <p:cNvSpPr>
            <a:spLocks noGrp="1"/>
          </p:cNvSpPr>
          <p:nvPr>
            <p:ph idx="1"/>
          </p:nvPr>
        </p:nvSpPr>
        <p:spPr>
          <a:xfrm>
            <a:off x="1143001" y="1112334"/>
            <a:ext cx="9905999" cy="1639491"/>
          </a:xfrm>
        </p:spPr>
        <p:txBody>
          <a:bodyPr>
            <a:normAutofit fontScale="92500" lnSpcReduction="10000"/>
          </a:bodyPr>
          <a:lstStyle/>
          <a:p>
            <a:r>
              <a:rPr lang="en-US" noProof="0" dirty="0"/>
              <a:t>Stable Values (JEP 502 - preview)</a:t>
            </a:r>
          </a:p>
          <a:p>
            <a:pPr lvl="1"/>
            <a:r>
              <a:rPr lang="en-US" noProof="0" dirty="0"/>
              <a:t>Kind variable that hold immutable data</a:t>
            </a:r>
          </a:p>
          <a:p>
            <a:pPr lvl="1"/>
            <a:r>
              <a:rPr lang="en-US" noProof="0" dirty="0"/>
              <a:t>Treated as constants by the JVM</a:t>
            </a:r>
          </a:p>
          <a:p>
            <a:pPr lvl="1"/>
            <a:r>
              <a:rPr lang="en-US" noProof="0" dirty="0"/>
              <a:t>Flexibility as to the timing of their initialization</a:t>
            </a:r>
          </a:p>
          <a:p>
            <a:pPr lvl="1"/>
            <a:endParaRPr lang="en-US" noProof="0" dirty="0"/>
          </a:p>
          <a:p>
            <a:endParaRPr lang="en-US" noProof="0" dirty="0"/>
          </a:p>
          <a:p>
            <a:endParaRPr lang="en-US" noProof="0" dirty="0"/>
          </a:p>
        </p:txBody>
      </p:sp>
      <p:pic>
        <p:nvPicPr>
          <p:cNvPr id="10" name="Picture 9">
            <a:extLst>
              <a:ext uri="{FF2B5EF4-FFF2-40B4-BE49-F238E27FC236}">
                <a16:creationId xmlns:a16="http://schemas.microsoft.com/office/drawing/2014/main" id="{EA0E5205-9338-FC17-DC28-384F8A0777BA}"/>
              </a:ext>
            </a:extLst>
          </p:cNvPr>
          <p:cNvPicPr>
            <a:picLocks noChangeAspect="1"/>
          </p:cNvPicPr>
          <p:nvPr/>
        </p:nvPicPr>
        <p:blipFill>
          <a:blip r:embed="rId5"/>
          <a:srcRect l="-107" r="2208"/>
          <a:stretch/>
        </p:blipFill>
        <p:spPr>
          <a:xfrm>
            <a:off x="2216332" y="3711885"/>
            <a:ext cx="5989331" cy="1916215"/>
          </a:xfrm>
          <a:prstGeom prst="rect">
            <a:avLst/>
          </a:prstGeom>
        </p:spPr>
      </p:pic>
      <p:sp>
        <p:nvSpPr>
          <p:cNvPr id="11" name="Espaço Reservado para Conteúdo 2">
            <a:extLst>
              <a:ext uri="{FF2B5EF4-FFF2-40B4-BE49-F238E27FC236}">
                <a16:creationId xmlns:a16="http://schemas.microsoft.com/office/drawing/2014/main" id="{6E228162-8638-DD2B-D892-DB1A6166FD4F}"/>
              </a:ext>
            </a:extLst>
          </p:cNvPr>
          <p:cNvSpPr txBox="1">
            <a:spLocks/>
          </p:cNvSpPr>
          <p:nvPr/>
        </p:nvSpPr>
        <p:spPr>
          <a:xfrm>
            <a:off x="3727382" y="3099570"/>
            <a:ext cx="2526101" cy="48776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noProof="0" dirty="0"/>
              <a:t>Java 25</a:t>
            </a:r>
          </a:p>
          <a:p>
            <a:endParaRPr lang="en-US" noProof="0" dirty="0"/>
          </a:p>
        </p:txBody>
      </p:sp>
      <p:pic>
        <p:nvPicPr>
          <p:cNvPr id="6" name="Graphic 5">
            <a:extLst>
              <a:ext uri="{FF2B5EF4-FFF2-40B4-BE49-F238E27FC236}">
                <a16:creationId xmlns:a16="http://schemas.microsoft.com/office/drawing/2014/main" id="{6D17E81B-1D40-D225-8D27-CF7B3E05AF43}"/>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052304" y="4718304"/>
            <a:ext cx="2057400" cy="2057400"/>
          </a:xfrm>
          <a:prstGeom prst="ellipse">
            <a:avLst/>
          </a:prstGeom>
        </p:spPr>
      </p:pic>
      <p:pic>
        <p:nvPicPr>
          <p:cNvPr id="7" name="Camera 6">
            <a:extLst>
              <a:ext uri="{FF2B5EF4-FFF2-40B4-BE49-F238E27FC236}">
                <a16:creationId xmlns:a16="http://schemas.microsoft.com/office/drawing/2014/main" id="{A8EDD948-CA0F-9669-A51F-DC4DD55BE569}"/>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78627346"/>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39000" b="-3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47F990-8662-B27E-B2F3-95D8083AFCE2}"/>
              </a:ext>
            </a:extLst>
          </p:cNvPr>
          <p:cNvSpPr>
            <a:spLocks noGrp="1"/>
          </p:cNvSpPr>
          <p:nvPr>
            <p:ph type="title"/>
          </p:nvPr>
        </p:nvSpPr>
        <p:spPr>
          <a:xfrm>
            <a:off x="1143001" y="83208"/>
            <a:ext cx="9905998" cy="1029127"/>
          </a:xfrm>
        </p:spPr>
        <p:txBody>
          <a:bodyPr/>
          <a:lstStyle/>
          <a:p>
            <a:r>
              <a:rPr lang="en-US" noProof="0" dirty="0"/>
              <a:t>Java 25 new </a:t>
            </a:r>
            <a:r>
              <a:rPr lang="en-US" noProof="0" dirty="0" err="1"/>
              <a:t>FEatures</a:t>
            </a:r>
            <a:endParaRPr lang="en-US" noProof="0" dirty="0"/>
          </a:p>
        </p:txBody>
      </p:sp>
      <p:sp>
        <p:nvSpPr>
          <p:cNvPr id="3" name="Espaço Reservado para Conteúdo 2">
            <a:extLst>
              <a:ext uri="{FF2B5EF4-FFF2-40B4-BE49-F238E27FC236}">
                <a16:creationId xmlns:a16="http://schemas.microsoft.com/office/drawing/2014/main" id="{E0646B07-BA15-431A-F263-04700E726FE9}"/>
              </a:ext>
            </a:extLst>
          </p:cNvPr>
          <p:cNvSpPr>
            <a:spLocks noGrp="1"/>
          </p:cNvSpPr>
          <p:nvPr>
            <p:ph idx="1"/>
          </p:nvPr>
        </p:nvSpPr>
        <p:spPr>
          <a:xfrm>
            <a:off x="1143001" y="1112335"/>
            <a:ext cx="9905999" cy="1786140"/>
          </a:xfrm>
        </p:spPr>
        <p:txBody>
          <a:bodyPr>
            <a:normAutofit lnSpcReduction="10000"/>
          </a:bodyPr>
          <a:lstStyle/>
          <a:p>
            <a:r>
              <a:rPr lang="en-US" noProof="0" dirty="0"/>
              <a:t>Key Derivation Function API(JEP 510)</a:t>
            </a:r>
          </a:p>
          <a:p>
            <a:pPr lvl="1"/>
            <a:r>
              <a:rPr lang="en-US" noProof="0" dirty="0"/>
              <a:t>Provides a standard API (</a:t>
            </a:r>
            <a:r>
              <a:rPr lang="en-US" noProof="0" dirty="0" err="1"/>
              <a:t>javax.crypto.KDF</a:t>
            </a:r>
            <a:r>
              <a:rPr lang="en-US" noProof="0" dirty="0"/>
              <a:t>) for deriving Keys</a:t>
            </a:r>
          </a:p>
          <a:p>
            <a:pPr lvl="1"/>
            <a:r>
              <a:rPr lang="en-US" noProof="0" dirty="0"/>
              <a:t>Official support for KDFs (e.g. HKDF) directly in the JDK.</a:t>
            </a:r>
          </a:p>
          <a:p>
            <a:pPr lvl="1"/>
            <a:r>
              <a:rPr lang="en-US" noProof="0" dirty="0"/>
              <a:t>Unified usage instead of relying on external libraries or homegrown implementations</a:t>
            </a:r>
          </a:p>
          <a:p>
            <a:pPr lvl="1"/>
            <a:endParaRPr lang="en-US" noProof="0" dirty="0"/>
          </a:p>
          <a:p>
            <a:pPr lvl="1"/>
            <a:endParaRPr lang="en-US" noProof="0" dirty="0"/>
          </a:p>
          <a:p>
            <a:endParaRPr lang="en-US" noProof="0" dirty="0"/>
          </a:p>
          <a:p>
            <a:endParaRPr lang="en-US" noProof="0" dirty="0"/>
          </a:p>
          <a:p>
            <a:endParaRPr lang="en-US" noProof="0" dirty="0"/>
          </a:p>
        </p:txBody>
      </p:sp>
      <p:pic>
        <p:nvPicPr>
          <p:cNvPr id="10" name="Picture 9">
            <a:extLst>
              <a:ext uri="{FF2B5EF4-FFF2-40B4-BE49-F238E27FC236}">
                <a16:creationId xmlns:a16="http://schemas.microsoft.com/office/drawing/2014/main" id="{EA0E5205-9338-FC17-DC28-384F8A0777BA}"/>
              </a:ext>
            </a:extLst>
          </p:cNvPr>
          <p:cNvPicPr>
            <a:picLocks noChangeAspect="1"/>
          </p:cNvPicPr>
          <p:nvPr/>
        </p:nvPicPr>
        <p:blipFill>
          <a:blip r:embed="rId5"/>
          <a:srcRect t="881" b="4705"/>
          <a:stretch/>
        </p:blipFill>
        <p:spPr>
          <a:xfrm>
            <a:off x="3939571" y="3321474"/>
            <a:ext cx="4312858" cy="3364302"/>
          </a:xfrm>
          <a:prstGeom prst="rect">
            <a:avLst/>
          </a:prstGeom>
        </p:spPr>
      </p:pic>
      <p:sp>
        <p:nvSpPr>
          <p:cNvPr id="11" name="Espaço Reservado para Conteúdo 2">
            <a:extLst>
              <a:ext uri="{FF2B5EF4-FFF2-40B4-BE49-F238E27FC236}">
                <a16:creationId xmlns:a16="http://schemas.microsoft.com/office/drawing/2014/main" id="{6E228162-8638-DD2B-D892-DB1A6166FD4F}"/>
              </a:ext>
            </a:extLst>
          </p:cNvPr>
          <p:cNvSpPr txBox="1">
            <a:spLocks/>
          </p:cNvSpPr>
          <p:nvPr/>
        </p:nvSpPr>
        <p:spPr>
          <a:xfrm>
            <a:off x="4556840" y="2898475"/>
            <a:ext cx="2526101" cy="48776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noProof="0" dirty="0"/>
              <a:t>Java 25</a:t>
            </a:r>
          </a:p>
          <a:p>
            <a:endParaRPr lang="en-US" noProof="0" dirty="0"/>
          </a:p>
        </p:txBody>
      </p:sp>
      <p:pic>
        <p:nvPicPr>
          <p:cNvPr id="6" name="Graphic 5">
            <a:extLst>
              <a:ext uri="{FF2B5EF4-FFF2-40B4-BE49-F238E27FC236}">
                <a16:creationId xmlns:a16="http://schemas.microsoft.com/office/drawing/2014/main" id="{8DD39462-B19C-36D3-C8C3-146E5F930FE5}"/>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052304" y="4718304"/>
            <a:ext cx="2057400" cy="2057400"/>
          </a:xfrm>
          <a:prstGeom prst="ellipse">
            <a:avLst/>
          </a:prstGeom>
        </p:spPr>
      </p:pic>
      <p:pic>
        <p:nvPicPr>
          <p:cNvPr id="7" name="Camera 6">
            <a:extLst>
              <a:ext uri="{FF2B5EF4-FFF2-40B4-BE49-F238E27FC236}">
                <a16:creationId xmlns:a16="http://schemas.microsoft.com/office/drawing/2014/main" id="{EFEC6752-0A77-914B-C946-CAE6A8496FF8}"/>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67719286"/>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39000" b="-39000"/>
          </a:stretch>
        </a:blipFill>
        <a:effectLst/>
      </p:bgPr>
    </p:bg>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8B413C7F-1EE8-571C-2B78-CA7C4F4372D6}"/>
              </a:ext>
            </a:extLst>
          </p:cNvPr>
          <p:cNvSpPr txBox="1">
            <a:spLocks/>
          </p:cNvSpPr>
          <p:nvPr/>
        </p:nvSpPr>
        <p:spPr>
          <a:xfrm>
            <a:off x="3657600" y="901814"/>
            <a:ext cx="5434149" cy="10291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4400" dirty="0"/>
              <a:t>let's see some code</a:t>
            </a:r>
          </a:p>
        </p:txBody>
      </p:sp>
      <p:pic>
        <p:nvPicPr>
          <p:cNvPr id="14" name="Graphic 13">
            <a:extLst>
              <a:ext uri="{FF2B5EF4-FFF2-40B4-BE49-F238E27FC236}">
                <a16:creationId xmlns:a16="http://schemas.microsoft.com/office/drawing/2014/main" id="{9B59D79D-E89F-39A3-7923-B56A65289825}"/>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052304" y="4718304"/>
            <a:ext cx="2057400" cy="2057400"/>
          </a:xfrm>
          <a:prstGeom prst="ellipse">
            <a:avLst/>
          </a:prstGeom>
        </p:spPr>
      </p:pic>
      <p:pic>
        <p:nvPicPr>
          <p:cNvPr id="15" name="Camera 14">
            <a:extLst>
              <a:ext uri="{FF2B5EF4-FFF2-40B4-BE49-F238E27FC236}">
                <a16:creationId xmlns:a16="http://schemas.microsoft.com/office/drawing/2014/main" id="{FE0779CC-5B4F-E5FF-A625-C84B96C8FDDB}"/>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052304" y="4718304"/>
            <a:ext cx="2057400" cy="2057400"/>
          </a:xfrm>
          <a:prstGeom prst="ellipse">
            <a:avLst/>
          </a:prstGeom>
        </p:spPr>
      </p:pic>
      <p:pic>
        <p:nvPicPr>
          <p:cNvPr id="4" name="Picture 3" descr="A computer screen with colorful text&#10;&#10;AI-generated content may be incorrect.">
            <a:extLst>
              <a:ext uri="{FF2B5EF4-FFF2-40B4-BE49-F238E27FC236}">
                <a16:creationId xmlns:a16="http://schemas.microsoft.com/office/drawing/2014/main" id="{DE98882B-DBF8-25E2-5FE1-2C592FA6981D}"/>
              </a:ext>
            </a:extLst>
          </p:cNvPr>
          <p:cNvPicPr>
            <a:picLocks noChangeAspect="1"/>
          </p:cNvPicPr>
          <p:nvPr/>
        </p:nvPicPr>
        <p:blipFill>
          <a:blip r:embed="rId7"/>
          <a:stretch>
            <a:fillRect/>
          </a:stretch>
        </p:blipFill>
        <p:spPr>
          <a:xfrm>
            <a:off x="3186249" y="2535828"/>
            <a:ext cx="5905500" cy="2857500"/>
          </a:xfrm>
          <a:prstGeom prst="rect">
            <a:avLst/>
          </a:prstGeom>
        </p:spPr>
      </p:pic>
    </p:spTree>
    <p:extLst>
      <p:ext uri="{BB962C8B-B14F-4D97-AF65-F5344CB8AC3E}">
        <p14:creationId xmlns:p14="http://schemas.microsoft.com/office/powerpoint/2010/main" val="3405547309"/>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39000" b="-3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47F990-8662-B27E-B2F3-95D8083AFCE2}"/>
              </a:ext>
            </a:extLst>
          </p:cNvPr>
          <p:cNvSpPr>
            <a:spLocks noGrp="1"/>
          </p:cNvSpPr>
          <p:nvPr>
            <p:ph type="title"/>
          </p:nvPr>
        </p:nvSpPr>
        <p:spPr>
          <a:xfrm>
            <a:off x="4692831" y="4302510"/>
            <a:ext cx="3363685" cy="1029127"/>
          </a:xfrm>
        </p:spPr>
        <p:txBody>
          <a:bodyPr>
            <a:normAutofit/>
          </a:bodyPr>
          <a:lstStyle/>
          <a:p>
            <a:r>
              <a:rPr lang="en-US" sz="4400" noProof="0" dirty="0"/>
              <a:t>THANK YOU!</a:t>
            </a:r>
          </a:p>
        </p:txBody>
      </p:sp>
      <p:sp>
        <p:nvSpPr>
          <p:cNvPr id="6" name="Título 1">
            <a:extLst>
              <a:ext uri="{FF2B5EF4-FFF2-40B4-BE49-F238E27FC236}">
                <a16:creationId xmlns:a16="http://schemas.microsoft.com/office/drawing/2014/main" id="{8B413C7F-1EE8-571C-2B78-CA7C4F4372D6}"/>
              </a:ext>
            </a:extLst>
          </p:cNvPr>
          <p:cNvSpPr txBox="1">
            <a:spLocks/>
          </p:cNvSpPr>
          <p:nvPr/>
        </p:nvSpPr>
        <p:spPr>
          <a:xfrm>
            <a:off x="3657600" y="901814"/>
            <a:ext cx="5434149" cy="10291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4400" dirty="0"/>
              <a:t>Have a good lunch</a:t>
            </a:r>
          </a:p>
        </p:txBody>
      </p:sp>
      <p:pic>
        <p:nvPicPr>
          <p:cNvPr id="10" name="Picture 9" descr="A paper bag with a note and a green apple&#10;&#10;AI-generated content may be incorrect.">
            <a:extLst>
              <a:ext uri="{FF2B5EF4-FFF2-40B4-BE49-F238E27FC236}">
                <a16:creationId xmlns:a16="http://schemas.microsoft.com/office/drawing/2014/main" id="{5E2506E5-6B29-D523-3F8A-31AFB5B88ED5}"/>
              </a:ext>
            </a:extLst>
          </p:cNvPr>
          <p:cNvPicPr>
            <a:picLocks noChangeAspect="1"/>
          </p:cNvPicPr>
          <p:nvPr/>
        </p:nvPicPr>
        <p:blipFill>
          <a:blip r:embed="rId5"/>
          <a:stretch>
            <a:fillRect/>
          </a:stretch>
        </p:blipFill>
        <p:spPr>
          <a:xfrm>
            <a:off x="4907280" y="2218654"/>
            <a:ext cx="2694215" cy="1796143"/>
          </a:xfrm>
          <a:prstGeom prst="rect">
            <a:avLst/>
          </a:prstGeom>
        </p:spPr>
      </p:pic>
      <p:pic>
        <p:nvPicPr>
          <p:cNvPr id="14" name="Graphic 13">
            <a:extLst>
              <a:ext uri="{FF2B5EF4-FFF2-40B4-BE49-F238E27FC236}">
                <a16:creationId xmlns:a16="http://schemas.microsoft.com/office/drawing/2014/main" id="{9B59D79D-E89F-39A3-7923-B56A65289825}"/>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052304" y="4718304"/>
            <a:ext cx="2057400" cy="2057400"/>
          </a:xfrm>
          <a:prstGeom prst="ellipse">
            <a:avLst/>
          </a:prstGeom>
        </p:spPr>
      </p:pic>
      <p:pic>
        <p:nvPicPr>
          <p:cNvPr id="15" name="Camera 14">
            <a:extLst>
              <a:ext uri="{FF2B5EF4-FFF2-40B4-BE49-F238E27FC236}">
                <a16:creationId xmlns:a16="http://schemas.microsoft.com/office/drawing/2014/main" id="{FE0779CC-5B4F-E5FF-A625-C84B96C8FDDB}"/>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71711407"/>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39000" b="-3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47F990-8662-B27E-B2F3-95D8083AFCE2}"/>
              </a:ext>
            </a:extLst>
          </p:cNvPr>
          <p:cNvSpPr>
            <a:spLocks noGrp="1"/>
          </p:cNvSpPr>
          <p:nvPr>
            <p:ph type="title"/>
          </p:nvPr>
        </p:nvSpPr>
        <p:spPr>
          <a:xfrm>
            <a:off x="1143001" y="83208"/>
            <a:ext cx="9905998" cy="1029127"/>
          </a:xfrm>
        </p:spPr>
        <p:txBody>
          <a:bodyPr/>
          <a:lstStyle/>
          <a:p>
            <a:r>
              <a:rPr lang="en-US" noProof="0" dirty="0"/>
              <a:t>Java 25 new </a:t>
            </a:r>
            <a:r>
              <a:rPr lang="en-US" noProof="0" dirty="0" err="1"/>
              <a:t>FEatures</a:t>
            </a:r>
            <a:endParaRPr lang="en-US" noProof="0" dirty="0"/>
          </a:p>
        </p:txBody>
      </p:sp>
      <p:sp>
        <p:nvSpPr>
          <p:cNvPr id="3" name="Espaço Reservado para Conteúdo 2">
            <a:extLst>
              <a:ext uri="{FF2B5EF4-FFF2-40B4-BE49-F238E27FC236}">
                <a16:creationId xmlns:a16="http://schemas.microsoft.com/office/drawing/2014/main" id="{E0646B07-BA15-431A-F263-04700E726FE9}"/>
              </a:ext>
            </a:extLst>
          </p:cNvPr>
          <p:cNvSpPr>
            <a:spLocks noGrp="1"/>
          </p:cNvSpPr>
          <p:nvPr>
            <p:ph idx="1"/>
          </p:nvPr>
        </p:nvSpPr>
        <p:spPr>
          <a:xfrm>
            <a:off x="1143001" y="1112334"/>
            <a:ext cx="9905999" cy="1596359"/>
          </a:xfrm>
        </p:spPr>
        <p:txBody>
          <a:bodyPr>
            <a:normAutofit/>
          </a:bodyPr>
          <a:lstStyle/>
          <a:p>
            <a:r>
              <a:rPr lang="en-US" noProof="0" dirty="0"/>
              <a:t>PEM (Privacy-Enhanced Mail) Encoding (JEP 470 - preview)</a:t>
            </a:r>
          </a:p>
          <a:p>
            <a:pPr lvl="1"/>
            <a:r>
              <a:rPr lang="en-US" noProof="0" dirty="0"/>
              <a:t>API for encoding objects that represent cryptographic key</a:t>
            </a:r>
          </a:p>
          <a:p>
            <a:pPr lvl="1"/>
            <a:r>
              <a:rPr lang="en-US" noProof="0" dirty="0"/>
              <a:t>Simplify integration with authentication and security systems</a:t>
            </a:r>
          </a:p>
          <a:p>
            <a:pPr lvl="1"/>
            <a:endParaRPr lang="en-US" noProof="0" dirty="0"/>
          </a:p>
          <a:p>
            <a:endParaRPr lang="en-US" noProof="0" dirty="0"/>
          </a:p>
          <a:p>
            <a:endParaRPr lang="en-US" noProof="0" dirty="0"/>
          </a:p>
          <a:p>
            <a:endParaRPr lang="en-US" noProof="0" dirty="0"/>
          </a:p>
        </p:txBody>
      </p:sp>
      <p:sp>
        <p:nvSpPr>
          <p:cNvPr id="11" name="Espaço Reservado para Conteúdo 2">
            <a:extLst>
              <a:ext uri="{FF2B5EF4-FFF2-40B4-BE49-F238E27FC236}">
                <a16:creationId xmlns:a16="http://schemas.microsoft.com/office/drawing/2014/main" id="{6E228162-8638-DD2B-D892-DB1A6166FD4F}"/>
              </a:ext>
            </a:extLst>
          </p:cNvPr>
          <p:cNvSpPr txBox="1">
            <a:spLocks/>
          </p:cNvSpPr>
          <p:nvPr/>
        </p:nvSpPr>
        <p:spPr>
          <a:xfrm>
            <a:off x="4415523" y="2761560"/>
            <a:ext cx="2526101" cy="48776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noProof="0" dirty="0"/>
              <a:t>Java 25</a:t>
            </a:r>
          </a:p>
          <a:p>
            <a:endParaRPr lang="en-US" noProof="0" dirty="0"/>
          </a:p>
        </p:txBody>
      </p:sp>
      <p:pic>
        <p:nvPicPr>
          <p:cNvPr id="7" name="Picture 6" descr="A screen shot of a computer program&#10;&#10;AI-generated content may be incorrect.">
            <a:extLst>
              <a:ext uri="{FF2B5EF4-FFF2-40B4-BE49-F238E27FC236}">
                <a16:creationId xmlns:a16="http://schemas.microsoft.com/office/drawing/2014/main" id="{EB2149DA-A65E-2223-C43D-89B595AE7205}"/>
              </a:ext>
            </a:extLst>
          </p:cNvPr>
          <p:cNvPicPr>
            <a:picLocks noChangeAspect="1"/>
          </p:cNvPicPr>
          <p:nvPr/>
        </p:nvPicPr>
        <p:blipFill>
          <a:blip r:embed="rId5"/>
          <a:stretch>
            <a:fillRect/>
          </a:stretch>
        </p:blipFill>
        <p:spPr>
          <a:xfrm>
            <a:off x="2949179" y="3249328"/>
            <a:ext cx="5973963" cy="3140015"/>
          </a:xfrm>
          <a:prstGeom prst="rect">
            <a:avLst/>
          </a:prstGeom>
        </p:spPr>
      </p:pic>
      <p:pic>
        <p:nvPicPr>
          <p:cNvPr id="6" name="Graphic 5">
            <a:extLst>
              <a:ext uri="{FF2B5EF4-FFF2-40B4-BE49-F238E27FC236}">
                <a16:creationId xmlns:a16="http://schemas.microsoft.com/office/drawing/2014/main" id="{6B8EE57F-4626-62DD-C314-030014D98290}"/>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052304" y="4718304"/>
            <a:ext cx="2057400" cy="2057400"/>
          </a:xfrm>
          <a:prstGeom prst="ellipse">
            <a:avLst/>
          </a:prstGeom>
        </p:spPr>
      </p:pic>
      <p:pic>
        <p:nvPicPr>
          <p:cNvPr id="9" name="Camera 8">
            <a:extLst>
              <a:ext uri="{FF2B5EF4-FFF2-40B4-BE49-F238E27FC236}">
                <a16:creationId xmlns:a16="http://schemas.microsoft.com/office/drawing/2014/main" id="{04482915-0DCD-B6AC-EB67-EE012798541F}"/>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4846249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39000" b="-3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47F990-8662-B27E-B2F3-95D8083AFCE2}"/>
              </a:ext>
            </a:extLst>
          </p:cNvPr>
          <p:cNvSpPr>
            <a:spLocks noGrp="1"/>
          </p:cNvSpPr>
          <p:nvPr>
            <p:ph type="title"/>
          </p:nvPr>
        </p:nvSpPr>
        <p:spPr/>
        <p:txBody>
          <a:bodyPr/>
          <a:lstStyle/>
          <a:p>
            <a:r>
              <a:rPr lang="en-US" noProof="0" dirty="0"/>
              <a:t>LTS Versions</a:t>
            </a:r>
          </a:p>
        </p:txBody>
      </p:sp>
      <p:sp>
        <p:nvSpPr>
          <p:cNvPr id="3" name="Espaço Reservado para Conteúdo 2">
            <a:extLst>
              <a:ext uri="{FF2B5EF4-FFF2-40B4-BE49-F238E27FC236}">
                <a16:creationId xmlns:a16="http://schemas.microsoft.com/office/drawing/2014/main" id="{E0646B07-BA15-431A-F263-04700E726FE9}"/>
              </a:ext>
            </a:extLst>
          </p:cNvPr>
          <p:cNvSpPr>
            <a:spLocks noGrp="1"/>
          </p:cNvSpPr>
          <p:nvPr>
            <p:ph idx="1"/>
          </p:nvPr>
        </p:nvSpPr>
        <p:spPr>
          <a:xfrm>
            <a:off x="1141413" y="1925022"/>
            <a:ext cx="9905999" cy="2273352"/>
          </a:xfrm>
        </p:spPr>
        <p:txBody>
          <a:bodyPr>
            <a:normAutofit/>
          </a:bodyPr>
          <a:lstStyle/>
          <a:p>
            <a:r>
              <a:rPr lang="en-US" noProof="0" dirty="0"/>
              <a:t>LTS means Long-Term support.</a:t>
            </a:r>
          </a:p>
          <a:p>
            <a:r>
              <a:rPr lang="en-US" dirty="0"/>
              <a:t>Updates and support to for a long period about 3 Years</a:t>
            </a:r>
            <a:endParaRPr lang="en-US" noProof="0" dirty="0"/>
          </a:p>
          <a:p>
            <a:r>
              <a:rPr lang="en-US" noProof="0" dirty="0"/>
              <a:t>LTS Versions are Java 8, Java 11, Java 17, Java 21 and now Java 25</a:t>
            </a:r>
          </a:p>
          <a:p>
            <a:r>
              <a:rPr lang="en-US" noProof="0" dirty="0"/>
              <a:t>It is a trend to reduce this time space between LTS launches. How we can see</a:t>
            </a:r>
          </a:p>
          <a:p>
            <a:endParaRPr lang="en-US" noProof="0" dirty="0"/>
          </a:p>
          <a:p>
            <a:endParaRPr lang="en-US" noProof="0" dirty="0"/>
          </a:p>
        </p:txBody>
      </p:sp>
      <p:pic>
        <p:nvPicPr>
          <p:cNvPr id="8" name="Picture 7" descr="A timeline of java&#10;&#10;AI-generated content may be incorrect.">
            <a:extLst>
              <a:ext uri="{FF2B5EF4-FFF2-40B4-BE49-F238E27FC236}">
                <a16:creationId xmlns:a16="http://schemas.microsoft.com/office/drawing/2014/main" id="{B0FDA507-AA3F-632C-AC77-BD0691BFF952}"/>
              </a:ext>
            </a:extLst>
          </p:cNvPr>
          <p:cNvPicPr>
            <a:picLocks noChangeAspect="1"/>
          </p:cNvPicPr>
          <p:nvPr/>
        </p:nvPicPr>
        <p:blipFill>
          <a:blip r:embed="rId5"/>
          <a:srcRect t="25807" b="38781"/>
          <a:stretch/>
        </p:blipFill>
        <p:spPr>
          <a:xfrm>
            <a:off x="2834149" y="4208206"/>
            <a:ext cx="6191636" cy="2192594"/>
          </a:xfrm>
          <a:prstGeom prst="rect">
            <a:avLst/>
          </a:prstGeom>
        </p:spPr>
      </p:pic>
      <p:pic>
        <p:nvPicPr>
          <p:cNvPr id="10" name="Graphic 9">
            <a:extLst>
              <a:ext uri="{FF2B5EF4-FFF2-40B4-BE49-F238E27FC236}">
                <a16:creationId xmlns:a16="http://schemas.microsoft.com/office/drawing/2014/main" id="{3C1D8E71-5388-391F-0C7F-042F78D519D4}"/>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052304" y="4718304"/>
            <a:ext cx="2057400" cy="2057400"/>
          </a:xfrm>
          <a:prstGeom prst="ellipse">
            <a:avLst/>
          </a:prstGeom>
        </p:spPr>
      </p:pic>
      <p:pic>
        <p:nvPicPr>
          <p:cNvPr id="11" name="Camera 10">
            <a:extLst>
              <a:ext uri="{FF2B5EF4-FFF2-40B4-BE49-F238E27FC236}">
                <a16:creationId xmlns:a16="http://schemas.microsoft.com/office/drawing/2014/main" id="{7BDB0AE1-3D99-E6BF-39E5-B002676EE987}"/>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98181064"/>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39000" b="-3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47F990-8662-B27E-B2F3-95D8083AFCE2}"/>
              </a:ext>
            </a:extLst>
          </p:cNvPr>
          <p:cNvSpPr>
            <a:spLocks noGrp="1"/>
          </p:cNvSpPr>
          <p:nvPr>
            <p:ph type="title"/>
          </p:nvPr>
        </p:nvSpPr>
        <p:spPr>
          <a:xfrm>
            <a:off x="1143001" y="83208"/>
            <a:ext cx="9905998" cy="1029127"/>
          </a:xfrm>
        </p:spPr>
        <p:txBody>
          <a:bodyPr/>
          <a:lstStyle/>
          <a:p>
            <a:r>
              <a:rPr lang="en-US" noProof="0" dirty="0"/>
              <a:t>Java 25 new Features</a:t>
            </a:r>
          </a:p>
        </p:txBody>
      </p:sp>
      <p:sp>
        <p:nvSpPr>
          <p:cNvPr id="3" name="Espaço Reservado para Conteúdo 2">
            <a:extLst>
              <a:ext uri="{FF2B5EF4-FFF2-40B4-BE49-F238E27FC236}">
                <a16:creationId xmlns:a16="http://schemas.microsoft.com/office/drawing/2014/main" id="{E0646B07-BA15-431A-F263-04700E726FE9}"/>
              </a:ext>
            </a:extLst>
          </p:cNvPr>
          <p:cNvSpPr>
            <a:spLocks noGrp="1"/>
          </p:cNvSpPr>
          <p:nvPr>
            <p:ph idx="1"/>
          </p:nvPr>
        </p:nvSpPr>
        <p:spPr>
          <a:xfrm>
            <a:off x="1143001" y="1112335"/>
            <a:ext cx="9905999" cy="1179513"/>
          </a:xfrm>
        </p:spPr>
        <p:txBody>
          <a:bodyPr/>
          <a:lstStyle/>
          <a:p>
            <a:r>
              <a:rPr lang="en-US" noProof="0" dirty="0"/>
              <a:t>Primitive Types in Patterns (JEP 507 – Preview)</a:t>
            </a:r>
          </a:p>
          <a:p>
            <a:pPr lvl="1"/>
            <a:r>
              <a:rPr lang="en-US" noProof="0" dirty="0"/>
              <a:t>We can now use primitive types in instance of</a:t>
            </a:r>
          </a:p>
          <a:p>
            <a:endParaRPr lang="en-US" noProof="0" dirty="0"/>
          </a:p>
          <a:p>
            <a:endParaRPr lang="en-US" noProof="0" dirty="0"/>
          </a:p>
          <a:p>
            <a:endParaRPr lang="en-US" noProof="0" dirty="0"/>
          </a:p>
        </p:txBody>
      </p:sp>
      <p:pic>
        <p:nvPicPr>
          <p:cNvPr id="5" name="Picture 4">
            <a:extLst>
              <a:ext uri="{FF2B5EF4-FFF2-40B4-BE49-F238E27FC236}">
                <a16:creationId xmlns:a16="http://schemas.microsoft.com/office/drawing/2014/main" id="{71BF5918-0716-FEA7-7E3E-F6C6611F35F1}"/>
              </a:ext>
            </a:extLst>
          </p:cNvPr>
          <p:cNvPicPr>
            <a:picLocks noChangeAspect="1"/>
          </p:cNvPicPr>
          <p:nvPr/>
        </p:nvPicPr>
        <p:blipFill>
          <a:blip r:embed="rId5"/>
          <a:srcRect l="588" r="588"/>
          <a:stretch/>
        </p:blipFill>
        <p:spPr>
          <a:xfrm>
            <a:off x="912195" y="2668160"/>
            <a:ext cx="5040031" cy="3229426"/>
          </a:xfrm>
          <a:prstGeom prst="rect">
            <a:avLst/>
          </a:prstGeom>
        </p:spPr>
      </p:pic>
      <p:sp>
        <p:nvSpPr>
          <p:cNvPr id="8" name="Espaço Reservado para Conteúdo 2">
            <a:extLst>
              <a:ext uri="{FF2B5EF4-FFF2-40B4-BE49-F238E27FC236}">
                <a16:creationId xmlns:a16="http://schemas.microsoft.com/office/drawing/2014/main" id="{3D7E3337-2448-F1E1-10AA-395C674C17B8}"/>
              </a:ext>
            </a:extLst>
          </p:cNvPr>
          <p:cNvSpPr txBox="1">
            <a:spLocks/>
          </p:cNvSpPr>
          <p:nvPr/>
        </p:nvSpPr>
        <p:spPr>
          <a:xfrm>
            <a:off x="1588699" y="2291848"/>
            <a:ext cx="2526101" cy="48776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noProof="0" dirty="0"/>
              <a:t>Java 21</a:t>
            </a:r>
          </a:p>
          <a:p>
            <a:endParaRPr lang="en-US" noProof="0" dirty="0"/>
          </a:p>
        </p:txBody>
      </p:sp>
      <p:pic>
        <p:nvPicPr>
          <p:cNvPr id="10" name="Picture 9">
            <a:extLst>
              <a:ext uri="{FF2B5EF4-FFF2-40B4-BE49-F238E27FC236}">
                <a16:creationId xmlns:a16="http://schemas.microsoft.com/office/drawing/2014/main" id="{EA0E5205-9338-FC17-DC28-384F8A0777BA}"/>
              </a:ext>
            </a:extLst>
          </p:cNvPr>
          <p:cNvPicPr>
            <a:picLocks noChangeAspect="1"/>
          </p:cNvPicPr>
          <p:nvPr/>
        </p:nvPicPr>
        <p:blipFill>
          <a:blip r:embed="rId6"/>
          <a:srcRect t="1670" b="1670"/>
          <a:stretch/>
        </p:blipFill>
        <p:spPr>
          <a:xfrm>
            <a:off x="6040072" y="2668159"/>
            <a:ext cx="5389928" cy="3229426"/>
          </a:xfrm>
          <a:prstGeom prst="rect">
            <a:avLst/>
          </a:prstGeom>
        </p:spPr>
      </p:pic>
      <p:sp>
        <p:nvSpPr>
          <p:cNvPr id="11" name="Espaço Reservado para Conteúdo 2">
            <a:extLst>
              <a:ext uri="{FF2B5EF4-FFF2-40B4-BE49-F238E27FC236}">
                <a16:creationId xmlns:a16="http://schemas.microsoft.com/office/drawing/2014/main" id="{6E228162-8638-DD2B-D892-DB1A6166FD4F}"/>
              </a:ext>
            </a:extLst>
          </p:cNvPr>
          <p:cNvSpPr txBox="1">
            <a:spLocks/>
          </p:cNvSpPr>
          <p:nvPr/>
        </p:nvSpPr>
        <p:spPr>
          <a:xfrm>
            <a:off x="7471985" y="2272737"/>
            <a:ext cx="2526101" cy="48776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noProof="0" dirty="0"/>
              <a:t>Java 25</a:t>
            </a:r>
          </a:p>
          <a:p>
            <a:endParaRPr lang="en-US" noProof="0" dirty="0"/>
          </a:p>
        </p:txBody>
      </p:sp>
      <p:pic>
        <p:nvPicPr>
          <p:cNvPr id="15" name="Graphic 14">
            <a:extLst>
              <a:ext uri="{FF2B5EF4-FFF2-40B4-BE49-F238E27FC236}">
                <a16:creationId xmlns:a16="http://schemas.microsoft.com/office/drawing/2014/main" id="{6DD393E0-B237-0C27-854F-86C942B260A1}"/>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10052304" y="4718304"/>
            <a:ext cx="2057400" cy="2057400"/>
          </a:xfrm>
          <a:prstGeom prst="ellipse">
            <a:avLst/>
          </a:prstGeom>
        </p:spPr>
      </p:pic>
      <p:pic>
        <p:nvPicPr>
          <p:cNvPr id="16" name="Camera 15">
            <a:extLst>
              <a:ext uri="{FF2B5EF4-FFF2-40B4-BE49-F238E27FC236}">
                <a16:creationId xmlns:a16="http://schemas.microsoft.com/office/drawing/2014/main" id="{8E2180A2-558D-3B3E-0F0E-618767D45800}"/>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4822538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39000" b="-3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47F990-8662-B27E-B2F3-95D8083AFCE2}"/>
              </a:ext>
            </a:extLst>
          </p:cNvPr>
          <p:cNvSpPr>
            <a:spLocks noGrp="1"/>
          </p:cNvSpPr>
          <p:nvPr>
            <p:ph type="title"/>
          </p:nvPr>
        </p:nvSpPr>
        <p:spPr>
          <a:xfrm>
            <a:off x="1143001" y="83208"/>
            <a:ext cx="9905998" cy="1029127"/>
          </a:xfrm>
        </p:spPr>
        <p:txBody>
          <a:bodyPr/>
          <a:lstStyle/>
          <a:p>
            <a:r>
              <a:rPr lang="en-US" noProof="0" dirty="0"/>
              <a:t>Java 25 new Features</a:t>
            </a:r>
          </a:p>
        </p:txBody>
      </p:sp>
      <p:sp>
        <p:nvSpPr>
          <p:cNvPr id="3" name="Espaço Reservado para Conteúdo 2">
            <a:extLst>
              <a:ext uri="{FF2B5EF4-FFF2-40B4-BE49-F238E27FC236}">
                <a16:creationId xmlns:a16="http://schemas.microsoft.com/office/drawing/2014/main" id="{E0646B07-BA15-431A-F263-04700E726FE9}"/>
              </a:ext>
            </a:extLst>
          </p:cNvPr>
          <p:cNvSpPr>
            <a:spLocks noGrp="1"/>
          </p:cNvSpPr>
          <p:nvPr>
            <p:ph idx="1"/>
          </p:nvPr>
        </p:nvSpPr>
        <p:spPr>
          <a:xfrm>
            <a:off x="1143001" y="1112335"/>
            <a:ext cx="9905999" cy="4884704"/>
          </a:xfrm>
        </p:spPr>
        <p:txBody>
          <a:bodyPr>
            <a:normAutofit/>
          </a:bodyPr>
          <a:lstStyle/>
          <a:p>
            <a:r>
              <a:rPr lang="en-US" sz="2800" noProof="0" dirty="0"/>
              <a:t>JEP: Java Enhancement Proposal</a:t>
            </a:r>
          </a:p>
          <a:p>
            <a:r>
              <a:rPr lang="en-US" sz="2800" noProof="0" dirty="0"/>
              <a:t>Released as Preview Feature</a:t>
            </a:r>
          </a:p>
          <a:p>
            <a:pPr lvl="1"/>
            <a:r>
              <a:rPr lang="en-US" sz="2400" dirty="0"/>
              <a:t>allow developers to experiment with and provide feedback </a:t>
            </a:r>
            <a:endParaRPr lang="en-US" sz="2400" noProof="0" dirty="0"/>
          </a:p>
          <a:p>
            <a:pPr lvl="1"/>
            <a:r>
              <a:rPr lang="en-US" sz="2400" dirty="0"/>
              <a:t>It's not a finalized feature</a:t>
            </a:r>
          </a:p>
          <a:p>
            <a:pPr lvl="1"/>
            <a:r>
              <a:rPr lang="en-US" sz="2400" dirty="0"/>
              <a:t>It might change in the future</a:t>
            </a:r>
          </a:p>
          <a:p>
            <a:pPr lvl="1"/>
            <a:r>
              <a:rPr lang="en-US" sz="2400" dirty="0"/>
              <a:t>It's not enabled by default</a:t>
            </a:r>
          </a:p>
          <a:p>
            <a:pPr lvl="2"/>
            <a:r>
              <a:rPr lang="en-US" sz="2000" dirty="0"/>
              <a:t>Flag </a:t>
            </a:r>
            <a:r>
              <a:rPr lang="en-US" sz="2000" b="1" dirty="0"/>
              <a:t>--enable-preview</a:t>
            </a:r>
          </a:p>
          <a:p>
            <a:pPr lvl="1"/>
            <a:r>
              <a:rPr lang="en-US" sz="2400" dirty="0"/>
              <a:t>Not recommended for production code</a:t>
            </a:r>
            <a:endParaRPr lang="en-US" sz="2400" b="1" dirty="0"/>
          </a:p>
          <a:p>
            <a:pPr lvl="1"/>
            <a:endParaRPr lang="en-US" noProof="0" dirty="0"/>
          </a:p>
          <a:p>
            <a:endParaRPr lang="en-US" noProof="0" dirty="0"/>
          </a:p>
          <a:p>
            <a:endParaRPr lang="en-US" noProof="0" dirty="0"/>
          </a:p>
        </p:txBody>
      </p:sp>
      <p:pic>
        <p:nvPicPr>
          <p:cNvPr id="13" name="Graphic 12">
            <a:extLst>
              <a:ext uri="{FF2B5EF4-FFF2-40B4-BE49-F238E27FC236}">
                <a16:creationId xmlns:a16="http://schemas.microsoft.com/office/drawing/2014/main" id="{231A487E-7EFF-8ED6-E1AE-BBBD5298D0FB}"/>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052304" y="4718304"/>
            <a:ext cx="2057400" cy="2057400"/>
          </a:xfrm>
          <a:prstGeom prst="ellipse">
            <a:avLst/>
          </a:prstGeom>
        </p:spPr>
      </p:pic>
      <p:pic>
        <p:nvPicPr>
          <p:cNvPr id="14" name="Camera 13">
            <a:extLst>
              <a:ext uri="{FF2B5EF4-FFF2-40B4-BE49-F238E27FC236}">
                <a16:creationId xmlns:a16="http://schemas.microsoft.com/office/drawing/2014/main" id="{46DA9331-412C-C193-30A6-18A1D3C341F7}"/>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07784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wipe/>
      </p:transition>
    </mc:Choice>
    <mc:Fallback>
      <p:transition spd="slow">
        <p:wip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39000" b="-3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47F990-8662-B27E-B2F3-95D8083AFCE2}"/>
              </a:ext>
            </a:extLst>
          </p:cNvPr>
          <p:cNvSpPr>
            <a:spLocks noGrp="1"/>
          </p:cNvSpPr>
          <p:nvPr>
            <p:ph type="title"/>
          </p:nvPr>
        </p:nvSpPr>
        <p:spPr>
          <a:xfrm>
            <a:off x="1143001" y="83208"/>
            <a:ext cx="9905998" cy="1029127"/>
          </a:xfrm>
        </p:spPr>
        <p:txBody>
          <a:bodyPr/>
          <a:lstStyle/>
          <a:p>
            <a:r>
              <a:rPr lang="en-US" noProof="0" dirty="0"/>
              <a:t>Java 25 new Features</a:t>
            </a:r>
          </a:p>
        </p:txBody>
      </p:sp>
      <p:sp>
        <p:nvSpPr>
          <p:cNvPr id="3" name="Espaço Reservado para Conteúdo 2">
            <a:extLst>
              <a:ext uri="{FF2B5EF4-FFF2-40B4-BE49-F238E27FC236}">
                <a16:creationId xmlns:a16="http://schemas.microsoft.com/office/drawing/2014/main" id="{E0646B07-BA15-431A-F263-04700E726FE9}"/>
              </a:ext>
            </a:extLst>
          </p:cNvPr>
          <p:cNvSpPr>
            <a:spLocks noGrp="1"/>
          </p:cNvSpPr>
          <p:nvPr>
            <p:ph idx="1"/>
          </p:nvPr>
        </p:nvSpPr>
        <p:spPr>
          <a:xfrm>
            <a:off x="1143001" y="1112335"/>
            <a:ext cx="9905999" cy="1179513"/>
          </a:xfrm>
        </p:spPr>
        <p:txBody>
          <a:bodyPr/>
          <a:lstStyle/>
          <a:p>
            <a:r>
              <a:rPr lang="en-US" noProof="0" dirty="0"/>
              <a:t>Primitive Types in Patterns (JEP 507 – Preview)</a:t>
            </a:r>
          </a:p>
          <a:p>
            <a:pPr lvl="1"/>
            <a:r>
              <a:rPr lang="en-US" noProof="0" dirty="0"/>
              <a:t>We can now use primitive types in instance of</a:t>
            </a:r>
          </a:p>
          <a:p>
            <a:endParaRPr lang="en-US" noProof="0" dirty="0"/>
          </a:p>
          <a:p>
            <a:endParaRPr lang="en-US" noProof="0" dirty="0"/>
          </a:p>
          <a:p>
            <a:endParaRPr lang="en-US" noProof="0" dirty="0"/>
          </a:p>
        </p:txBody>
      </p:sp>
      <p:pic>
        <p:nvPicPr>
          <p:cNvPr id="5" name="Picture 4">
            <a:extLst>
              <a:ext uri="{FF2B5EF4-FFF2-40B4-BE49-F238E27FC236}">
                <a16:creationId xmlns:a16="http://schemas.microsoft.com/office/drawing/2014/main" id="{71BF5918-0716-FEA7-7E3E-F6C6611F35F1}"/>
              </a:ext>
            </a:extLst>
          </p:cNvPr>
          <p:cNvPicPr>
            <a:picLocks noChangeAspect="1"/>
          </p:cNvPicPr>
          <p:nvPr/>
        </p:nvPicPr>
        <p:blipFill>
          <a:blip r:embed="rId5"/>
          <a:srcRect l="588" r="588"/>
          <a:stretch/>
        </p:blipFill>
        <p:spPr>
          <a:xfrm>
            <a:off x="912195" y="2668160"/>
            <a:ext cx="5040031" cy="3229426"/>
          </a:xfrm>
          <a:prstGeom prst="rect">
            <a:avLst/>
          </a:prstGeom>
        </p:spPr>
      </p:pic>
      <p:sp>
        <p:nvSpPr>
          <p:cNvPr id="8" name="Espaço Reservado para Conteúdo 2">
            <a:extLst>
              <a:ext uri="{FF2B5EF4-FFF2-40B4-BE49-F238E27FC236}">
                <a16:creationId xmlns:a16="http://schemas.microsoft.com/office/drawing/2014/main" id="{3D7E3337-2448-F1E1-10AA-395C674C17B8}"/>
              </a:ext>
            </a:extLst>
          </p:cNvPr>
          <p:cNvSpPr txBox="1">
            <a:spLocks/>
          </p:cNvSpPr>
          <p:nvPr/>
        </p:nvSpPr>
        <p:spPr>
          <a:xfrm>
            <a:off x="1588699" y="2291848"/>
            <a:ext cx="2526101" cy="48776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noProof="0" dirty="0"/>
              <a:t>Java 21</a:t>
            </a:r>
          </a:p>
          <a:p>
            <a:endParaRPr lang="en-US" noProof="0" dirty="0"/>
          </a:p>
        </p:txBody>
      </p:sp>
      <p:pic>
        <p:nvPicPr>
          <p:cNvPr id="10" name="Picture 9">
            <a:extLst>
              <a:ext uri="{FF2B5EF4-FFF2-40B4-BE49-F238E27FC236}">
                <a16:creationId xmlns:a16="http://schemas.microsoft.com/office/drawing/2014/main" id="{EA0E5205-9338-FC17-DC28-384F8A0777BA}"/>
              </a:ext>
            </a:extLst>
          </p:cNvPr>
          <p:cNvPicPr>
            <a:picLocks noChangeAspect="1"/>
          </p:cNvPicPr>
          <p:nvPr/>
        </p:nvPicPr>
        <p:blipFill>
          <a:blip r:embed="rId6"/>
          <a:srcRect t="1670" b="1670"/>
          <a:stretch/>
        </p:blipFill>
        <p:spPr>
          <a:xfrm>
            <a:off x="6040072" y="2668159"/>
            <a:ext cx="5389928" cy="3229426"/>
          </a:xfrm>
          <a:prstGeom prst="rect">
            <a:avLst/>
          </a:prstGeom>
        </p:spPr>
      </p:pic>
      <p:sp>
        <p:nvSpPr>
          <p:cNvPr id="11" name="Espaço Reservado para Conteúdo 2">
            <a:extLst>
              <a:ext uri="{FF2B5EF4-FFF2-40B4-BE49-F238E27FC236}">
                <a16:creationId xmlns:a16="http://schemas.microsoft.com/office/drawing/2014/main" id="{6E228162-8638-DD2B-D892-DB1A6166FD4F}"/>
              </a:ext>
            </a:extLst>
          </p:cNvPr>
          <p:cNvSpPr txBox="1">
            <a:spLocks/>
          </p:cNvSpPr>
          <p:nvPr/>
        </p:nvSpPr>
        <p:spPr>
          <a:xfrm>
            <a:off x="7471985" y="2272737"/>
            <a:ext cx="2526101" cy="48776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noProof="0" dirty="0"/>
              <a:t>Java 25</a:t>
            </a:r>
          </a:p>
          <a:p>
            <a:endParaRPr lang="en-US" noProof="0" dirty="0"/>
          </a:p>
        </p:txBody>
      </p:sp>
      <p:pic>
        <p:nvPicPr>
          <p:cNvPr id="17" name="Graphic 16">
            <a:extLst>
              <a:ext uri="{FF2B5EF4-FFF2-40B4-BE49-F238E27FC236}">
                <a16:creationId xmlns:a16="http://schemas.microsoft.com/office/drawing/2014/main" id="{A0089036-A81A-342D-46A5-C4A16B91514B}"/>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10052304" y="4718304"/>
            <a:ext cx="2057400" cy="2057400"/>
          </a:xfrm>
          <a:prstGeom prst="ellipse">
            <a:avLst/>
          </a:prstGeom>
        </p:spPr>
      </p:pic>
      <p:pic>
        <p:nvPicPr>
          <p:cNvPr id="18" name="Camera 17">
            <a:extLst>
              <a:ext uri="{FF2B5EF4-FFF2-40B4-BE49-F238E27FC236}">
                <a16:creationId xmlns:a16="http://schemas.microsoft.com/office/drawing/2014/main" id="{17BEF418-678C-873C-9649-A32971698CEF}"/>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79825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39000" b="-3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47F990-8662-B27E-B2F3-95D8083AFCE2}"/>
              </a:ext>
            </a:extLst>
          </p:cNvPr>
          <p:cNvSpPr>
            <a:spLocks noGrp="1"/>
          </p:cNvSpPr>
          <p:nvPr>
            <p:ph type="title"/>
          </p:nvPr>
        </p:nvSpPr>
        <p:spPr>
          <a:xfrm>
            <a:off x="1143001" y="83208"/>
            <a:ext cx="9905998" cy="1029127"/>
          </a:xfrm>
        </p:spPr>
        <p:txBody>
          <a:bodyPr/>
          <a:lstStyle/>
          <a:p>
            <a:r>
              <a:rPr lang="en-US" noProof="0" dirty="0"/>
              <a:t>Java 25 new </a:t>
            </a:r>
            <a:r>
              <a:rPr lang="en-US" noProof="0" dirty="0" err="1"/>
              <a:t>FEatures</a:t>
            </a:r>
            <a:endParaRPr lang="en-US" noProof="0" dirty="0"/>
          </a:p>
        </p:txBody>
      </p:sp>
      <p:sp>
        <p:nvSpPr>
          <p:cNvPr id="3" name="Espaço Reservado para Conteúdo 2">
            <a:extLst>
              <a:ext uri="{FF2B5EF4-FFF2-40B4-BE49-F238E27FC236}">
                <a16:creationId xmlns:a16="http://schemas.microsoft.com/office/drawing/2014/main" id="{E0646B07-BA15-431A-F263-04700E726FE9}"/>
              </a:ext>
            </a:extLst>
          </p:cNvPr>
          <p:cNvSpPr>
            <a:spLocks noGrp="1"/>
          </p:cNvSpPr>
          <p:nvPr>
            <p:ph idx="1"/>
          </p:nvPr>
        </p:nvSpPr>
        <p:spPr>
          <a:xfrm>
            <a:off x="1143001" y="1112335"/>
            <a:ext cx="9905999" cy="1160402"/>
          </a:xfrm>
        </p:spPr>
        <p:txBody>
          <a:bodyPr/>
          <a:lstStyle/>
          <a:p>
            <a:r>
              <a:rPr lang="en-US" noProof="0" dirty="0"/>
              <a:t>Primitive Types in Patterns (JEP 507 – Preview)</a:t>
            </a:r>
          </a:p>
          <a:p>
            <a:pPr lvl="1"/>
            <a:r>
              <a:rPr lang="en-US" noProof="0" dirty="0"/>
              <a:t>We can now use primitive types switch-case</a:t>
            </a:r>
          </a:p>
          <a:p>
            <a:endParaRPr lang="en-US" noProof="0" dirty="0"/>
          </a:p>
          <a:p>
            <a:endParaRPr lang="en-US" noProof="0" dirty="0"/>
          </a:p>
          <a:p>
            <a:endParaRPr lang="en-US" noProof="0" dirty="0"/>
          </a:p>
        </p:txBody>
      </p:sp>
      <p:pic>
        <p:nvPicPr>
          <p:cNvPr id="5" name="Picture 4">
            <a:extLst>
              <a:ext uri="{FF2B5EF4-FFF2-40B4-BE49-F238E27FC236}">
                <a16:creationId xmlns:a16="http://schemas.microsoft.com/office/drawing/2014/main" id="{71BF5918-0716-FEA7-7E3E-F6C6611F35F1}"/>
              </a:ext>
            </a:extLst>
          </p:cNvPr>
          <p:cNvPicPr>
            <a:picLocks noChangeAspect="1"/>
          </p:cNvPicPr>
          <p:nvPr/>
        </p:nvPicPr>
        <p:blipFill>
          <a:blip r:embed="rId5"/>
          <a:srcRect t="737" b="737"/>
          <a:stretch/>
        </p:blipFill>
        <p:spPr>
          <a:xfrm>
            <a:off x="912195" y="2668160"/>
            <a:ext cx="5040031" cy="3229426"/>
          </a:xfrm>
          <a:prstGeom prst="rect">
            <a:avLst/>
          </a:prstGeom>
        </p:spPr>
      </p:pic>
      <p:sp>
        <p:nvSpPr>
          <p:cNvPr id="8" name="Espaço Reservado para Conteúdo 2">
            <a:extLst>
              <a:ext uri="{FF2B5EF4-FFF2-40B4-BE49-F238E27FC236}">
                <a16:creationId xmlns:a16="http://schemas.microsoft.com/office/drawing/2014/main" id="{3D7E3337-2448-F1E1-10AA-395C674C17B8}"/>
              </a:ext>
            </a:extLst>
          </p:cNvPr>
          <p:cNvSpPr txBox="1">
            <a:spLocks/>
          </p:cNvSpPr>
          <p:nvPr/>
        </p:nvSpPr>
        <p:spPr>
          <a:xfrm>
            <a:off x="1588699" y="2291848"/>
            <a:ext cx="2526101" cy="48776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noProof="0" dirty="0"/>
              <a:t>Java 21</a:t>
            </a:r>
          </a:p>
          <a:p>
            <a:endParaRPr lang="en-US" noProof="0" dirty="0"/>
          </a:p>
        </p:txBody>
      </p:sp>
      <p:pic>
        <p:nvPicPr>
          <p:cNvPr id="10" name="Picture 9">
            <a:extLst>
              <a:ext uri="{FF2B5EF4-FFF2-40B4-BE49-F238E27FC236}">
                <a16:creationId xmlns:a16="http://schemas.microsoft.com/office/drawing/2014/main" id="{EA0E5205-9338-FC17-DC28-384F8A0777BA}"/>
              </a:ext>
            </a:extLst>
          </p:cNvPr>
          <p:cNvPicPr>
            <a:picLocks noChangeAspect="1"/>
          </p:cNvPicPr>
          <p:nvPr/>
        </p:nvPicPr>
        <p:blipFill>
          <a:blip r:embed="rId6"/>
          <a:srcRect t="4445" b="4445"/>
          <a:stretch/>
        </p:blipFill>
        <p:spPr>
          <a:xfrm>
            <a:off x="6040072" y="2668159"/>
            <a:ext cx="5389928" cy="3229426"/>
          </a:xfrm>
          <a:prstGeom prst="rect">
            <a:avLst/>
          </a:prstGeom>
        </p:spPr>
      </p:pic>
      <p:sp>
        <p:nvSpPr>
          <p:cNvPr id="11" name="Espaço Reservado para Conteúdo 2">
            <a:extLst>
              <a:ext uri="{FF2B5EF4-FFF2-40B4-BE49-F238E27FC236}">
                <a16:creationId xmlns:a16="http://schemas.microsoft.com/office/drawing/2014/main" id="{6E228162-8638-DD2B-D892-DB1A6166FD4F}"/>
              </a:ext>
            </a:extLst>
          </p:cNvPr>
          <p:cNvSpPr txBox="1">
            <a:spLocks/>
          </p:cNvSpPr>
          <p:nvPr/>
        </p:nvSpPr>
        <p:spPr>
          <a:xfrm>
            <a:off x="7471985" y="2272737"/>
            <a:ext cx="2526101" cy="48776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noProof="0" dirty="0"/>
              <a:t>Java 25</a:t>
            </a:r>
          </a:p>
          <a:p>
            <a:endParaRPr lang="en-US" noProof="0" dirty="0"/>
          </a:p>
        </p:txBody>
      </p:sp>
      <p:pic>
        <p:nvPicPr>
          <p:cNvPr id="16" name="Graphic 15">
            <a:extLst>
              <a:ext uri="{FF2B5EF4-FFF2-40B4-BE49-F238E27FC236}">
                <a16:creationId xmlns:a16="http://schemas.microsoft.com/office/drawing/2014/main" id="{C831AB00-4D77-3397-9B96-F12549D32DB5}"/>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10052304" y="4718304"/>
            <a:ext cx="2057400" cy="2057400"/>
          </a:xfrm>
          <a:prstGeom prst="ellipse">
            <a:avLst/>
          </a:prstGeom>
        </p:spPr>
      </p:pic>
      <p:pic>
        <p:nvPicPr>
          <p:cNvPr id="17" name="Camera 16">
            <a:extLst>
              <a:ext uri="{FF2B5EF4-FFF2-40B4-BE49-F238E27FC236}">
                <a16:creationId xmlns:a16="http://schemas.microsoft.com/office/drawing/2014/main" id="{BC38D108-4611-99EE-F8FC-B871B9621BB0}"/>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811336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39000" b="-3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47F990-8662-B27E-B2F3-95D8083AFCE2}"/>
              </a:ext>
            </a:extLst>
          </p:cNvPr>
          <p:cNvSpPr>
            <a:spLocks noGrp="1"/>
          </p:cNvSpPr>
          <p:nvPr>
            <p:ph type="title"/>
          </p:nvPr>
        </p:nvSpPr>
        <p:spPr>
          <a:xfrm>
            <a:off x="1143001" y="83208"/>
            <a:ext cx="9905998" cy="1029127"/>
          </a:xfrm>
        </p:spPr>
        <p:txBody>
          <a:bodyPr/>
          <a:lstStyle/>
          <a:p>
            <a:r>
              <a:rPr lang="en-US" noProof="0" dirty="0"/>
              <a:t>Java 25 new </a:t>
            </a:r>
            <a:r>
              <a:rPr lang="en-US" noProof="0" dirty="0" err="1"/>
              <a:t>FEatures</a:t>
            </a:r>
            <a:endParaRPr lang="en-US" noProof="0" dirty="0"/>
          </a:p>
        </p:txBody>
      </p:sp>
      <p:sp>
        <p:nvSpPr>
          <p:cNvPr id="3" name="Espaço Reservado para Conteúdo 2">
            <a:extLst>
              <a:ext uri="{FF2B5EF4-FFF2-40B4-BE49-F238E27FC236}">
                <a16:creationId xmlns:a16="http://schemas.microsoft.com/office/drawing/2014/main" id="{E0646B07-BA15-431A-F263-04700E726FE9}"/>
              </a:ext>
            </a:extLst>
          </p:cNvPr>
          <p:cNvSpPr>
            <a:spLocks noGrp="1"/>
          </p:cNvSpPr>
          <p:nvPr>
            <p:ph idx="1"/>
          </p:nvPr>
        </p:nvSpPr>
        <p:spPr>
          <a:xfrm>
            <a:off x="1143001" y="1112334"/>
            <a:ext cx="9905999" cy="1339317"/>
          </a:xfrm>
        </p:spPr>
        <p:txBody>
          <a:bodyPr>
            <a:normAutofit lnSpcReduction="10000"/>
          </a:bodyPr>
          <a:lstStyle/>
          <a:p>
            <a:r>
              <a:rPr lang="en-US" noProof="0" dirty="0"/>
              <a:t>Primitive Types in Patterns (JEP 507 – Preview)</a:t>
            </a:r>
          </a:p>
          <a:p>
            <a:pPr lvl="1"/>
            <a:r>
              <a:rPr lang="en-US" noProof="0" dirty="0"/>
              <a:t>Allow guards to inspect the matched value</a:t>
            </a:r>
          </a:p>
          <a:p>
            <a:pPr lvl="1"/>
            <a:r>
              <a:rPr lang="en-US" noProof="0" dirty="0"/>
              <a:t>We can replace the default clause using primitive to cover others cases</a:t>
            </a:r>
          </a:p>
          <a:p>
            <a:endParaRPr lang="en-US" noProof="0" dirty="0"/>
          </a:p>
          <a:p>
            <a:endParaRPr lang="en-US" noProof="0" dirty="0"/>
          </a:p>
          <a:p>
            <a:endParaRPr lang="en-US" noProof="0" dirty="0"/>
          </a:p>
        </p:txBody>
      </p:sp>
      <p:pic>
        <p:nvPicPr>
          <p:cNvPr id="10" name="Picture 9">
            <a:extLst>
              <a:ext uri="{FF2B5EF4-FFF2-40B4-BE49-F238E27FC236}">
                <a16:creationId xmlns:a16="http://schemas.microsoft.com/office/drawing/2014/main" id="{EA0E5205-9338-FC17-DC28-384F8A0777BA}"/>
              </a:ext>
            </a:extLst>
          </p:cNvPr>
          <p:cNvPicPr>
            <a:picLocks noChangeAspect="1"/>
          </p:cNvPicPr>
          <p:nvPr/>
        </p:nvPicPr>
        <p:blipFill>
          <a:blip r:embed="rId5"/>
          <a:srcRect l="5555" r="5555"/>
          <a:stretch/>
        </p:blipFill>
        <p:spPr>
          <a:xfrm>
            <a:off x="3123718" y="2968487"/>
            <a:ext cx="5728462" cy="3432262"/>
          </a:xfrm>
          <a:prstGeom prst="rect">
            <a:avLst/>
          </a:prstGeom>
        </p:spPr>
      </p:pic>
      <p:sp>
        <p:nvSpPr>
          <p:cNvPr id="11" name="Espaço Reservado para Conteúdo 2">
            <a:extLst>
              <a:ext uri="{FF2B5EF4-FFF2-40B4-BE49-F238E27FC236}">
                <a16:creationId xmlns:a16="http://schemas.microsoft.com/office/drawing/2014/main" id="{6E228162-8638-DD2B-D892-DB1A6166FD4F}"/>
              </a:ext>
            </a:extLst>
          </p:cNvPr>
          <p:cNvSpPr txBox="1">
            <a:spLocks/>
          </p:cNvSpPr>
          <p:nvPr/>
        </p:nvSpPr>
        <p:spPr>
          <a:xfrm>
            <a:off x="4412733" y="2604042"/>
            <a:ext cx="2526101" cy="48776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noProof="0" dirty="0"/>
              <a:t>Java 25</a:t>
            </a:r>
          </a:p>
          <a:p>
            <a:endParaRPr lang="en-US" noProof="0" dirty="0"/>
          </a:p>
        </p:txBody>
      </p:sp>
      <p:pic>
        <p:nvPicPr>
          <p:cNvPr id="12" name="Graphic 11">
            <a:extLst>
              <a:ext uri="{FF2B5EF4-FFF2-40B4-BE49-F238E27FC236}">
                <a16:creationId xmlns:a16="http://schemas.microsoft.com/office/drawing/2014/main" id="{D0EEEC7E-F858-AD03-5222-CB965BC76A7B}"/>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052304" y="4718304"/>
            <a:ext cx="2057400" cy="2057400"/>
          </a:xfrm>
          <a:prstGeom prst="ellipse">
            <a:avLst/>
          </a:prstGeom>
        </p:spPr>
      </p:pic>
      <p:pic>
        <p:nvPicPr>
          <p:cNvPr id="13" name="Camera 12">
            <a:extLst>
              <a:ext uri="{FF2B5EF4-FFF2-40B4-BE49-F238E27FC236}">
                <a16:creationId xmlns:a16="http://schemas.microsoft.com/office/drawing/2014/main" id="{FB35DC4E-5264-B136-8C87-9C51B7B3DF5E}"/>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692631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39000" b="-3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47F990-8662-B27E-B2F3-95D8083AFCE2}"/>
              </a:ext>
            </a:extLst>
          </p:cNvPr>
          <p:cNvSpPr>
            <a:spLocks noGrp="1"/>
          </p:cNvSpPr>
          <p:nvPr>
            <p:ph type="title"/>
          </p:nvPr>
        </p:nvSpPr>
        <p:spPr>
          <a:xfrm>
            <a:off x="1143001" y="83208"/>
            <a:ext cx="9905998" cy="1029127"/>
          </a:xfrm>
        </p:spPr>
        <p:txBody>
          <a:bodyPr/>
          <a:lstStyle/>
          <a:p>
            <a:r>
              <a:rPr lang="en-US" noProof="0" dirty="0"/>
              <a:t>Java 25 new </a:t>
            </a:r>
            <a:r>
              <a:rPr lang="en-US" noProof="0" dirty="0" err="1"/>
              <a:t>FEatures</a:t>
            </a:r>
            <a:endParaRPr lang="en-US" noProof="0" dirty="0"/>
          </a:p>
        </p:txBody>
      </p:sp>
      <p:sp>
        <p:nvSpPr>
          <p:cNvPr id="3" name="Espaço Reservado para Conteúdo 2">
            <a:extLst>
              <a:ext uri="{FF2B5EF4-FFF2-40B4-BE49-F238E27FC236}">
                <a16:creationId xmlns:a16="http://schemas.microsoft.com/office/drawing/2014/main" id="{E0646B07-BA15-431A-F263-04700E726FE9}"/>
              </a:ext>
            </a:extLst>
          </p:cNvPr>
          <p:cNvSpPr>
            <a:spLocks noGrp="1"/>
          </p:cNvSpPr>
          <p:nvPr>
            <p:ph idx="1"/>
          </p:nvPr>
        </p:nvSpPr>
        <p:spPr>
          <a:xfrm>
            <a:off x="1143001" y="1112335"/>
            <a:ext cx="9905999" cy="1160402"/>
          </a:xfrm>
        </p:spPr>
        <p:txBody>
          <a:bodyPr/>
          <a:lstStyle/>
          <a:p>
            <a:r>
              <a:rPr lang="en-US" noProof="0" dirty="0"/>
              <a:t>Module Import (JEP 511)</a:t>
            </a:r>
          </a:p>
          <a:p>
            <a:pPr lvl="1"/>
            <a:r>
              <a:rPr lang="en-US" noProof="0" dirty="0"/>
              <a:t>Reduce number of import lines</a:t>
            </a:r>
          </a:p>
          <a:p>
            <a:endParaRPr lang="en-US" noProof="0" dirty="0"/>
          </a:p>
          <a:p>
            <a:endParaRPr lang="en-US" noProof="0" dirty="0"/>
          </a:p>
          <a:p>
            <a:endParaRPr lang="en-US" noProof="0" dirty="0"/>
          </a:p>
        </p:txBody>
      </p:sp>
      <p:pic>
        <p:nvPicPr>
          <p:cNvPr id="5" name="Picture 4">
            <a:extLst>
              <a:ext uri="{FF2B5EF4-FFF2-40B4-BE49-F238E27FC236}">
                <a16:creationId xmlns:a16="http://schemas.microsoft.com/office/drawing/2014/main" id="{71BF5918-0716-FEA7-7E3E-F6C6611F35F1}"/>
              </a:ext>
            </a:extLst>
          </p:cNvPr>
          <p:cNvPicPr>
            <a:picLocks noChangeAspect="1"/>
          </p:cNvPicPr>
          <p:nvPr/>
        </p:nvPicPr>
        <p:blipFill>
          <a:blip r:embed="rId5"/>
          <a:srcRect t="3716" b="3716"/>
          <a:stretch/>
        </p:blipFill>
        <p:spPr>
          <a:xfrm>
            <a:off x="912195" y="2668160"/>
            <a:ext cx="5040031" cy="3229426"/>
          </a:xfrm>
          <a:prstGeom prst="rect">
            <a:avLst/>
          </a:prstGeom>
        </p:spPr>
      </p:pic>
      <p:sp>
        <p:nvSpPr>
          <p:cNvPr id="8" name="Espaço Reservado para Conteúdo 2">
            <a:extLst>
              <a:ext uri="{FF2B5EF4-FFF2-40B4-BE49-F238E27FC236}">
                <a16:creationId xmlns:a16="http://schemas.microsoft.com/office/drawing/2014/main" id="{3D7E3337-2448-F1E1-10AA-395C674C17B8}"/>
              </a:ext>
            </a:extLst>
          </p:cNvPr>
          <p:cNvSpPr txBox="1">
            <a:spLocks/>
          </p:cNvSpPr>
          <p:nvPr/>
        </p:nvSpPr>
        <p:spPr>
          <a:xfrm>
            <a:off x="1588699" y="2291848"/>
            <a:ext cx="2526101" cy="48776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noProof="0" dirty="0"/>
              <a:t>Java 21</a:t>
            </a:r>
          </a:p>
          <a:p>
            <a:endParaRPr lang="en-US" noProof="0" dirty="0"/>
          </a:p>
        </p:txBody>
      </p:sp>
      <p:pic>
        <p:nvPicPr>
          <p:cNvPr id="10" name="Picture 9">
            <a:extLst>
              <a:ext uri="{FF2B5EF4-FFF2-40B4-BE49-F238E27FC236}">
                <a16:creationId xmlns:a16="http://schemas.microsoft.com/office/drawing/2014/main" id="{EA0E5205-9338-FC17-DC28-384F8A0777BA}"/>
              </a:ext>
            </a:extLst>
          </p:cNvPr>
          <p:cNvPicPr>
            <a:picLocks noChangeAspect="1"/>
          </p:cNvPicPr>
          <p:nvPr/>
        </p:nvPicPr>
        <p:blipFill>
          <a:blip r:embed="rId6"/>
          <a:srcRect l="-1502" t="592" r="4632" b="-592"/>
          <a:stretch/>
        </p:blipFill>
        <p:spPr>
          <a:xfrm>
            <a:off x="6028113" y="2668160"/>
            <a:ext cx="5413843" cy="3229426"/>
          </a:xfrm>
          <a:prstGeom prst="rect">
            <a:avLst/>
          </a:prstGeom>
        </p:spPr>
      </p:pic>
      <p:sp>
        <p:nvSpPr>
          <p:cNvPr id="11" name="Espaço Reservado para Conteúdo 2">
            <a:extLst>
              <a:ext uri="{FF2B5EF4-FFF2-40B4-BE49-F238E27FC236}">
                <a16:creationId xmlns:a16="http://schemas.microsoft.com/office/drawing/2014/main" id="{6E228162-8638-DD2B-D892-DB1A6166FD4F}"/>
              </a:ext>
            </a:extLst>
          </p:cNvPr>
          <p:cNvSpPr txBox="1">
            <a:spLocks/>
          </p:cNvSpPr>
          <p:nvPr/>
        </p:nvSpPr>
        <p:spPr>
          <a:xfrm>
            <a:off x="7471985" y="2272737"/>
            <a:ext cx="2526101" cy="48776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noProof="0" dirty="0"/>
              <a:t>Java 25</a:t>
            </a:r>
          </a:p>
          <a:p>
            <a:endParaRPr lang="en-US" noProof="0" dirty="0"/>
          </a:p>
        </p:txBody>
      </p:sp>
      <p:pic>
        <p:nvPicPr>
          <p:cNvPr id="12" name="Graphic 11">
            <a:extLst>
              <a:ext uri="{FF2B5EF4-FFF2-40B4-BE49-F238E27FC236}">
                <a16:creationId xmlns:a16="http://schemas.microsoft.com/office/drawing/2014/main" id="{968D6BDB-D9E9-D733-AB73-1EC86679D2F7}"/>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10052304" y="4718304"/>
            <a:ext cx="2057400" cy="2057400"/>
          </a:xfrm>
          <a:prstGeom prst="ellipse">
            <a:avLst/>
          </a:prstGeom>
        </p:spPr>
      </p:pic>
      <p:pic>
        <p:nvPicPr>
          <p:cNvPr id="13" name="Camera 12">
            <a:extLst>
              <a:ext uri="{FF2B5EF4-FFF2-40B4-BE49-F238E27FC236}">
                <a16:creationId xmlns:a16="http://schemas.microsoft.com/office/drawing/2014/main" id="{A2D64B99-4CDF-8C77-D340-E6B695204A0F}"/>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69915050"/>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0.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1.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2.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3.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4.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5.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6.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7.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8.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9.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2.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20.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21.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22.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23.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3.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4.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5.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6.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7.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8.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9.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docProps/app.xml><?xml version="1.0" encoding="utf-8"?>
<Properties xmlns="http://schemas.openxmlformats.org/officeDocument/2006/extended-properties" xmlns:vt="http://schemas.openxmlformats.org/officeDocument/2006/docPropsVTypes">
  <Template/>
  <TotalTime>18612</TotalTime>
  <Words>2497</Words>
  <Application>Microsoft Office PowerPoint</Application>
  <PresentationFormat>Widescreen</PresentationFormat>
  <Paragraphs>280</Paragraphs>
  <Slides>24</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Aptos</vt:lpstr>
      <vt:lpstr>Arial</vt:lpstr>
      <vt:lpstr>DejaVu Sans</vt:lpstr>
      <vt:lpstr>Google Sans Text</vt:lpstr>
      <vt:lpstr>Tw Cen MT</vt:lpstr>
      <vt:lpstr>Circuito</vt:lpstr>
      <vt:lpstr>PowerPoint Presentation</vt:lpstr>
      <vt:lpstr>AGENDA</vt:lpstr>
      <vt:lpstr>LTS Versions</vt:lpstr>
      <vt:lpstr>Java 25 new Features</vt:lpstr>
      <vt:lpstr>Java 25 new Features</vt:lpstr>
      <vt:lpstr>Java 25 new Features</vt:lpstr>
      <vt:lpstr>Java 25 new FEatures</vt:lpstr>
      <vt:lpstr>Java 25 new FEatures</vt:lpstr>
      <vt:lpstr>Java 25 new FEatures</vt:lpstr>
      <vt:lpstr>Java 25 new FEatures</vt:lpstr>
      <vt:lpstr>Java 25 new FEatures</vt:lpstr>
      <vt:lpstr>Java 25 new FEatures</vt:lpstr>
      <vt:lpstr>Java 25 new FEatures</vt:lpstr>
      <vt:lpstr>Java 25 new FEatures</vt:lpstr>
      <vt:lpstr>Java 25 new FEatures</vt:lpstr>
      <vt:lpstr>Java 25 new FEatures</vt:lpstr>
      <vt:lpstr>Java 25 new FEatures</vt:lpstr>
      <vt:lpstr>Java 25 new FEatures</vt:lpstr>
      <vt:lpstr>Java 25 new FEatures</vt:lpstr>
      <vt:lpstr>Java 25 new FEatures</vt:lpstr>
      <vt:lpstr>Java 25 new FEatures</vt:lpstr>
      <vt:lpstr>PowerPoint Presentation</vt:lpstr>
      <vt:lpstr>THANK YOU!</vt:lpstr>
      <vt:lpstr>Java 25 new FEatures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dc:creator>
  <cp:lastModifiedBy>admin</cp:lastModifiedBy>
  <cp:revision>31</cp:revision>
  <dcterms:created xsi:type="dcterms:W3CDTF">2025-10-02T18:47:53Z</dcterms:created>
  <dcterms:modified xsi:type="dcterms:W3CDTF">2025-10-16T15:15:59Z</dcterms:modified>
</cp:coreProperties>
</file>